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5" r:id="rId4"/>
    <p:sldMasterId id="2147483758" r:id="rId5"/>
  </p:sldMasterIdLst>
  <p:notesMasterIdLst>
    <p:notesMasterId r:id="rId61"/>
  </p:notesMasterIdLst>
  <p:handoutMasterIdLst>
    <p:handoutMasterId r:id="rId62"/>
  </p:handoutMasterIdLst>
  <p:sldIdLst>
    <p:sldId id="276" r:id="rId6"/>
    <p:sldId id="317" r:id="rId7"/>
    <p:sldId id="328" r:id="rId8"/>
    <p:sldId id="318" r:id="rId9"/>
    <p:sldId id="330" r:id="rId10"/>
    <p:sldId id="296" r:id="rId11"/>
    <p:sldId id="331" r:id="rId12"/>
    <p:sldId id="332" r:id="rId13"/>
    <p:sldId id="333" r:id="rId14"/>
    <p:sldId id="334" r:id="rId15"/>
    <p:sldId id="322" r:id="rId16"/>
    <p:sldId id="323" r:id="rId17"/>
    <p:sldId id="319" r:id="rId18"/>
    <p:sldId id="326" r:id="rId19"/>
    <p:sldId id="314" r:id="rId20"/>
    <p:sldId id="335" r:id="rId21"/>
    <p:sldId id="338" r:id="rId22"/>
    <p:sldId id="298" r:id="rId23"/>
    <p:sldId id="297" r:id="rId24"/>
    <p:sldId id="299" r:id="rId25"/>
    <p:sldId id="300" r:id="rId26"/>
    <p:sldId id="339" r:id="rId27"/>
    <p:sldId id="303" r:id="rId28"/>
    <p:sldId id="327" r:id="rId29"/>
    <p:sldId id="336" r:id="rId30"/>
    <p:sldId id="315" r:id="rId31"/>
    <p:sldId id="302" r:id="rId32"/>
    <p:sldId id="304" r:id="rId33"/>
    <p:sldId id="313" r:id="rId34"/>
    <p:sldId id="305" r:id="rId35"/>
    <p:sldId id="340" r:id="rId36"/>
    <p:sldId id="358" r:id="rId37"/>
    <p:sldId id="316" r:id="rId38"/>
    <p:sldId id="307" r:id="rId39"/>
    <p:sldId id="342" r:id="rId40"/>
    <p:sldId id="349" r:id="rId41"/>
    <p:sldId id="343" r:id="rId42"/>
    <p:sldId id="344" r:id="rId43"/>
    <p:sldId id="310" r:id="rId44"/>
    <p:sldId id="347" r:id="rId45"/>
    <p:sldId id="357" r:id="rId46"/>
    <p:sldId id="354" r:id="rId47"/>
    <p:sldId id="353" r:id="rId48"/>
    <p:sldId id="348" r:id="rId49"/>
    <p:sldId id="345" r:id="rId50"/>
    <p:sldId id="346" r:id="rId51"/>
    <p:sldId id="289" r:id="rId52"/>
    <p:sldId id="356" r:id="rId53"/>
    <p:sldId id="311" r:id="rId54"/>
    <p:sldId id="288" r:id="rId55"/>
    <p:sldId id="352" r:id="rId56"/>
    <p:sldId id="355" r:id="rId57"/>
    <p:sldId id="337" r:id="rId58"/>
    <p:sldId id="350" r:id="rId59"/>
    <p:sldId id="351" r:id="rId60"/>
  </p:sldIdLst>
  <p:sldSz cx="9144000" cy="5143500" type="screen16x9"/>
  <p:notesSz cx="6858000" cy="9144000"/>
  <p:custDataLst>
    <p:tags r:id="rId6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0C4D0387-41AE-CC40-A285-C80CFB8CA99C}">
          <p14:sldIdLst>
            <p14:sldId id="276"/>
            <p14:sldId id="317"/>
            <p14:sldId id="328"/>
            <p14:sldId id="318"/>
            <p14:sldId id="330"/>
            <p14:sldId id="296"/>
            <p14:sldId id="331"/>
            <p14:sldId id="332"/>
            <p14:sldId id="333"/>
            <p14:sldId id="334"/>
            <p14:sldId id="322"/>
            <p14:sldId id="323"/>
            <p14:sldId id="319"/>
            <p14:sldId id="326"/>
            <p14:sldId id="314"/>
            <p14:sldId id="335"/>
            <p14:sldId id="338"/>
            <p14:sldId id="298"/>
          </p14:sldIdLst>
        </p14:section>
        <p14:section name="AOWP" id="{4B28D2B9-5769-C047-8412-84D531A2B35E}">
          <p14:sldIdLst>
            <p14:sldId id="297"/>
            <p14:sldId id="299"/>
            <p14:sldId id="300"/>
            <p14:sldId id="339"/>
            <p14:sldId id="303"/>
            <p14:sldId id="327"/>
            <p14:sldId id="336"/>
            <p14:sldId id="315"/>
            <p14:sldId id="302"/>
            <p14:sldId id="304"/>
            <p14:sldId id="313"/>
            <p14:sldId id="305"/>
            <p14:sldId id="340"/>
            <p14:sldId id="358"/>
            <p14:sldId id="316"/>
          </p14:sldIdLst>
        </p14:section>
        <p14:section name="Credentials" id="{A707E2EB-36B9-994F-8C2E-BF745BA3AD24}">
          <p14:sldIdLst>
            <p14:sldId id="307"/>
            <p14:sldId id="342"/>
            <p14:sldId id="349"/>
            <p14:sldId id="343"/>
            <p14:sldId id="344"/>
            <p14:sldId id="310"/>
            <p14:sldId id="347"/>
            <p14:sldId id="357"/>
            <p14:sldId id="354"/>
            <p14:sldId id="353"/>
            <p14:sldId id="348"/>
            <p14:sldId id="345"/>
            <p14:sldId id="346"/>
          </p14:sldIdLst>
        </p14:section>
        <p14:section name="Appendix" id="{F7603B15-9EAB-4D47-9B89-B892A101864C}">
          <p14:sldIdLst>
            <p14:sldId id="289"/>
            <p14:sldId id="356"/>
            <p14:sldId id="311"/>
            <p14:sldId id="288"/>
          </p14:sldIdLst>
        </p14:section>
        <p14:section name="Appendix 2: Technologies" id="{65E3046E-1130-1543-BC5A-476DA785870F}">
          <p14:sldIdLst>
            <p14:sldId id="352"/>
            <p14:sldId id="355"/>
            <p14:sldId id="337"/>
            <p14:sldId id="350"/>
            <p14:sldId id="35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685">
          <p15:clr>
            <a:srgbClr val="A4A3A4"/>
          </p15:clr>
        </p15:guide>
        <p15:guide id="2" orient="horz" pos="923">
          <p15:clr>
            <a:srgbClr val="A4A3A4"/>
          </p15:clr>
        </p15:guide>
        <p15:guide id="3" orient="horz" pos="3168">
          <p15:clr>
            <a:srgbClr val="A4A3A4"/>
          </p15:clr>
        </p15:guide>
        <p15:guide id="4" orient="horz" pos="497">
          <p15:clr>
            <a:srgbClr val="A4A3A4"/>
          </p15:clr>
        </p15:guide>
        <p15:guide id="5" orient="horz" pos="787">
          <p15:clr>
            <a:srgbClr val="A4A3A4"/>
          </p15:clr>
        </p15:guide>
        <p15:guide id="6" orient="horz" pos="357">
          <p15:clr>
            <a:srgbClr val="A4A3A4"/>
          </p15:clr>
        </p15:guide>
        <p15:guide id="7" orient="horz" pos="3049">
          <p15:clr>
            <a:srgbClr val="A4A3A4"/>
          </p15:clr>
        </p15:guide>
        <p15:guide id="8" pos="2880">
          <p15:clr>
            <a:srgbClr val="A4A3A4"/>
          </p15:clr>
        </p15:guide>
        <p15:guide id="9" pos="295">
          <p15:clr>
            <a:srgbClr val="A4A3A4"/>
          </p15:clr>
        </p15:guide>
        <p15:guide id="10" pos="5465">
          <p15:clr>
            <a:srgbClr val="A4A3A4"/>
          </p15:clr>
        </p15:guide>
        <p15:guide id="11">
          <p15:clr>
            <a:srgbClr val="A4A3A4"/>
          </p15:clr>
        </p15:guide>
        <p15:guide id="12" pos="1655">
          <p15:clr>
            <a:srgbClr val="A4A3A4"/>
          </p15:clr>
        </p15:guide>
        <p15:guide id="13" pos="310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9"/>
    <a:srgbClr val="FF6600"/>
    <a:srgbClr val="339966"/>
    <a:srgbClr val="CCFFFF"/>
    <a:srgbClr val="FF3333"/>
    <a:srgbClr val="C91C15"/>
    <a:srgbClr val="B51C15"/>
    <a:srgbClr val="9C1C15"/>
    <a:srgbClr val="741C15"/>
    <a:srgbClr val="E4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 autoAdjust="0"/>
    <p:restoredTop sz="95688" autoAdjust="0"/>
  </p:normalViewPr>
  <p:slideViewPr>
    <p:cSldViewPr snapToGrid="0" snapToObjects="1" showGuides="1">
      <p:cViewPr>
        <p:scale>
          <a:sx n="135" d="100"/>
          <a:sy n="135" d="100"/>
        </p:scale>
        <p:origin x="-1152" y="-240"/>
      </p:cViewPr>
      <p:guideLst>
        <p:guide orient="horz" pos="685"/>
        <p:guide orient="horz" pos="923"/>
        <p:guide orient="horz" pos="3168"/>
        <p:guide orient="horz" pos="497"/>
        <p:guide orient="horz" pos="787"/>
        <p:guide orient="horz" pos="357"/>
        <p:guide orient="horz" pos="3049"/>
        <p:guide pos="2880"/>
        <p:guide pos="295"/>
        <p:guide pos="5465"/>
        <p:guide/>
        <p:guide pos="1655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188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printerSettings" Target="printerSettings/printerSettings1.bin"/><Relationship Id="rId64" Type="http://schemas.openxmlformats.org/officeDocument/2006/relationships/tags" Target="tags/tag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9D122-FF5B-4502-B223-6A9906FF06F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6A32F6-A92B-4EA4-92ED-9F5E343933CD}">
      <dgm:prSet phldrT="[Text]"/>
      <dgm:spPr>
        <a:solidFill>
          <a:srgbClr val="A6A6A6"/>
        </a:solidFill>
        <a:ln>
          <a:solidFill>
            <a:srgbClr val="FF3333"/>
          </a:solidFill>
        </a:ln>
      </dgm:spPr>
      <dgm:t>
        <a:bodyPr/>
        <a:lstStyle/>
        <a:p>
          <a:r>
            <a:rPr lang="en-US" dirty="0" smtClean="0">
              <a:latin typeface="Avenir Next Regular"/>
              <a:cs typeface="Avenir Next Regular"/>
            </a:rPr>
            <a:t>Creative</a:t>
          </a:r>
          <a:endParaRPr lang="en-US" dirty="0">
            <a:latin typeface="Avenir Next Regular"/>
            <a:cs typeface="Avenir Next Regular"/>
          </a:endParaRPr>
        </a:p>
      </dgm:t>
    </dgm:pt>
    <dgm:pt modelId="{AB92B003-5E16-4EE1-A5D1-537D238D5407}" type="parTrans" cxnId="{D6241425-669D-43FB-8C1D-73313014ED1C}">
      <dgm:prSet/>
      <dgm:spPr/>
      <dgm:t>
        <a:bodyPr/>
        <a:lstStyle/>
        <a:p>
          <a:endParaRPr lang="en-US"/>
        </a:p>
      </dgm:t>
    </dgm:pt>
    <dgm:pt modelId="{E8963ED3-72C5-4235-A40E-763922289A61}" type="sibTrans" cxnId="{D6241425-669D-43FB-8C1D-73313014ED1C}">
      <dgm:prSet/>
      <dgm:spPr/>
      <dgm:t>
        <a:bodyPr/>
        <a:lstStyle/>
        <a:p>
          <a:endParaRPr lang="en-US"/>
        </a:p>
      </dgm:t>
    </dgm:pt>
    <dgm:pt modelId="{DD47E0D7-31F2-4DF8-80EE-06AAF0EC16A8}">
      <dgm:prSet phldrT="[Text]"/>
      <dgm:spPr>
        <a:solidFill>
          <a:srgbClr val="A6A6A6"/>
        </a:solidFill>
        <a:ln>
          <a:solidFill>
            <a:srgbClr val="FF3333"/>
          </a:solidFill>
        </a:ln>
      </dgm:spPr>
      <dgm:t>
        <a:bodyPr/>
        <a:lstStyle/>
        <a:p>
          <a:r>
            <a:rPr lang="en-US" dirty="0" smtClean="0">
              <a:latin typeface="Avenir Next Regular"/>
              <a:cs typeface="Avenir Next Regular"/>
            </a:rPr>
            <a:t>Front End Dev</a:t>
          </a:r>
          <a:endParaRPr lang="en-US" dirty="0">
            <a:latin typeface="Avenir Next Regular"/>
            <a:cs typeface="Avenir Next Regular"/>
          </a:endParaRPr>
        </a:p>
      </dgm:t>
    </dgm:pt>
    <dgm:pt modelId="{F6B840D4-5644-4BCE-BDE1-64E06D922E03}" type="parTrans" cxnId="{3C1A15C6-178E-4192-B81F-8EE22292FCDE}">
      <dgm:prSet/>
      <dgm:spPr/>
      <dgm:t>
        <a:bodyPr/>
        <a:lstStyle/>
        <a:p>
          <a:endParaRPr lang="en-US"/>
        </a:p>
      </dgm:t>
    </dgm:pt>
    <dgm:pt modelId="{16355B75-AF67-4654-84FF-C6E7DBD1C2D0}" type="sibTrans" cxnId="{3C1A15C6-178E-4192-B81F-8EE22292FCDE}">
      <dgm:prSet/>
      <dgm:spPr/>
      <dgm:t>
        <a:bodyPr/>
        <a:lstStyle/>
        <a:p>
          <a:endParaRPr lang="en-US"/>
        </a:p>
      </dgm:t>
    </dgm:pt>
    <dgm:pt modelId="{4830C8E9-50B7-4F4B-8C26-BD59AD30B7B3}">
      <dgm:prSet phldrT="[Text]"/>
      <dgm:spPr>
        <a:solidFill>
          <a:srgbClr val="A6A6A6"/>
        </a:solidFill>
        <a:ln>
          <a:solidFill>
            <a:srgbClr val="FF3333"/>
          </a:solidFill>
        </a:ln>
      </dgm:spPr>
      <dgm:t>
        <a:bodyPr/>
        <a:lstStyle/>
        <a:p>
          <a:r>
            <a:rPr lang="en-US" dirty="0" smtClean="0">
              <a:latin typeface="Avenir Next Regular"/>
              <a:cs typeface="Avenir Next Regular"/>
            </a:rPr>
            <a:t>Back End Dev</a:t>
          </a:r>
          <a:endParaRPr lang="en-US" dirty="0">
            <a:latin typeface="Avenir Next Regular"/>
            <a:cs typeface="Avenir Next Regular"/>
          </a:endParaRPr>
        </a:p>
      </dgm:t>
    </dgm:pt>
    <dgm:pt modelId="{BE89251D-7A3C-46E9-8003-F03F2D340EA4}" type="parTrans" cxnId="{BABC5A99-F4A1-495A-977B-250068A78979}">
      <dgm:prSet/>
      <dgm:spPr/>
      <dgm:t>
        <a:bodyPr/>
        <a:lstStyle/>
        <a:p>
          <a:endParaRPr lang="en-US"/>
        </a:p>
      </dgm:t>
    </dgm:pt>
    <dgm:pt modelId="{BD2D842D-7C86-41B5-B1E2-BCA3D12D7091}" type="sibTrans" cxnId="{BABC5A99-F4A1-495A-977B-250068A78979}">
      <dgm:prSet/>
      <dgm:spPr/>
      <dgm:t>
        <a:bodyPr/>
        <a:lstStyle/>
        <a:p>
          <a:endParaRPr lang="en-US"/>
        </a:p>
      </dgm:t>
    </dgm:pt>
    <dgm:pt modelId="{4050BAE8-C8D5-49DD-80EF-C50A2260E946}">
      <dgm:prSet phldrT="[Text]"/>
      <dgm:spPr>
        <a:solidFill>
          <a:srgbClr val="A6A6A6"/>
        </a:solidFill>
        <a:ln>
          <a:solidFill>
            <a:srgbClr val="FF3333"/>
          </a:solidFill>
        </a:ln>
      </dgm:spPr>
      <dgm:t>
        <a:bodyPr/>
        <a:lstStyle/>
        <a:p>
          <a:r>
            <a:rPr lang="en-US" dirty="0" smtClean="0">
              <a:latin typeface="Avenir Next Regular"/>
              <a:cs typeface="Avenir Next Regular"/>
            </a:rPr>
            <a:t>QA</a:t>
          </a:r>
          <a:endParaRPr lang="en-US" dirty="0">
            <a:latin typeface="Avenir Next Regular"/>
            <a:cs typeface="Avenir Next Regular"/>
          </a:endParaRPr>
        </a:p>
      </dgm:t>
    </dgm:pt>
    <dgm:pt modelId="{6B1E5E4E-EB1C-4C3E-BFC0-6C5F3233F38B}" type="parTrans" cxnId="{E7D76D81-BA1F-48C5-A476-E3C105431D46}">
      <dgm:prSet/>
      <dgm:spPr/>
      <dgm:t>
        <a:bodyPr/>
        <a:lstStyle/>
        <a:p>
          <a:endParaRPr lang="en-US"/>
        </a:p>
      </dgm:t>
    </dgm:pt>
    <dgm:pt modelId="{DDBD240B-7ED5-4792-9063-BD3B1051E92F}" type="sibTrans" cxnId="{E7D76D81-BA1F-48C5-A476-E3C105431D46}">
      <dgm:prSet/>
      <dgm:spPr/>
      <dgm:t>
        <a:bodyPr/>
        <a:lstStyle/>
        <a:p>
          <a:endParaRPr lang="en-US"/>
        </a:p>
      </dgm:t>
    </dgm:pt>
    <dgm:pt modelId="{504ADD41-120F-480B-82CF-704C217E2839}">
      <dgm:prSet phldrT="[Text]"/>
      <dgm:spPr>
        <a:solidFill>
          <a:schemeClr val="bg1">
            <a:lumMod val="65000"/>
          </a:schemeClr>
        </a:solidFill>
        <a:ln>
          <a:solidFill>
            <a:srgbClr val="FF3333"/>
          </a:solidFill>
        </a:ln>
      </dgm:spPr>
      <dgm:t>
        <a:bodyPr/>
        <a:lstStyle/>
        <a:p>
          <a:r>
            <a:rPr lang="en-US" dirty="0" smtClean="0">
              <a:latin typeface="Avenir Next Regular"/>
              <a:cs typeface="Avenir Next Regular"/>
            </a:rPr>
            <a:t>User Stories</a:t>
          </a:r>
          <a:endParaRPr lang="en-US" dirty="0">
            <a:latin typeface="Avenir Next Regular"/>
            <a:cs typeface="Avenir Next Regular"/>
          </a:endParaRPr>
        </a:p>
      </dgm:t>
    </dgm:pt>
    <dgm:pt modelId="{E612021F-1147-4166-BDDE-258934B16782}" type="parTrans" cxnId="{D533BC37-9F76-4D63-9B23-D9E7FB454539}">
      <dgm:prSet/>
      <dgm:spPr/>
      <dgm:t>
        <a:bodyPr/>
        <a:lstStyle/>
        <a:p>
          <a:endParaRPr lang="en-US"/>
        </a:p>
      </dgm:t>
    </dgm:pt>
    <dgm:pt modelId="{4F66E29D-EDF8-44C0-B734-1DA74A233C8A}" type="sibTrans" cxnId="{D533BC37-9F76-4D63-9B23-D9E7FB454539}">
      <dgm:prSet/>
      <dgm:spPr/>
      <dgm:t>
        <a:bodyPr/>
        <a:lstStyle/>
        <a:p>
          <a:endParaRPr lang="en-US"/>
        </a:p>
      </dgm:t>
    </dgm:pt>
    <dgm:pt modelId="{D5198E5B-9718-4402-BCDC-85470672CC00}" type="pres">
      <dgm:prSet presAssocID="{E099D122-FF5B-4502-B223-6A9906FF06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6DBB35-0416-43C6-A864-184522659468}" type="pres">
      <dgm:prSet presAssocID="{504ADD41-120F-480B-82CF-704C217E283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A44A55-9A06-4B2F-B81D-98E75505D4FB}" type="pres">
      <dgm:prSet presAssocID="{4F66E29D-EDF8-44C0-B734-1DA74A233C8A}" presName="parTxOnlySpace" presStyleCnt="0"/>
      <dgm:spPr/>
    </dgm:pt>
    <dgm:pt modelId="{6FC4CCB3-5FD3-47BF-AA14-9CD977E994A5}" type="pres">
      <dgm:prSet presAssocID="{1C6A32F6-A92B-4EA4-92ED-9F5E343933C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6A009-45F9-487D-A559-FE956D3A335E}" type="pres">
      <dgm:prSet presAssocID="{E8963ED3-72C5-4235-A40E-763922289A61}" presName="parTxOnlySpace" presStyleCnt="0"/>
      <dgm:spPr/>
    </dgm:pt>
    <dgm:pt modelId="{08960EF9-C75D-4F05-BA47-FBAF02B69609}" type="pres">
      <dgm:prSet presAssocID="{DD47E0D7-31F2-4DF8-80EE-06AAF0EC16A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915A7-C8E7-4F47-A159-369B7E50BBD0}" type="pres">
      <dgm:prSet presAssocID="{16355B75-AF67-4654-84FF-C6E7DBD1C2D0}" presName="parTxOnlySpace" presStyleCnt="0"/>
      <dgm:spPr/>
    </dgm:pt>
    <dgm:pt modelId="{59A97CB0-8779-4FC1-A1F5-CDAD44B62C5F}" type="pres">
      <dgm:prSet presAssocID="{4830C8E9-50B7-4F4B-8C26-BD59AD30B7B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199EE7-B8F0-4139-B2CB-348A35FB991A}" type="pres">
      <dgm:prSet presAssocID="{BD2D842D-7C86-41B5-B1E2-BCA3D12D7091}" presName="parTxOnlySpace" presStyleCnt="0"/>
      <dgm:spPr/>
    </dgm:pt>
    <dgm:pt modelId="{79C190BC-8682-456F-AFBB-6E5B06A1B3BC}" type="pres">
      <dgm:prSet presAssocID="{4050BAE8-C8D5-49DD-80EF-C50A2260E94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AA7A05-B700-CA41-806C-6C81B837BD4B}" type="presOf" srcId="{E099D122-FF5B-4502-B223-6A9906FF06F4}" destId="{D5198E5B-9718-4402-BCDC-85470672CC00}" srcOrd="0" destOrd="0" presId="urn:microsoft.com/office/officeart/2005/8/layout/chevron1"/>
    <dgm:cxn modelId="{A0041AF8-07C5-A04A-AC76-1F37D50BB99E}" type="presOf" srcId="{4050BAE8-C8D5-49DD-80EF-C50A2260E946}" destId="{79C190BC-8682-456F-AFBB-6E5B06A1B3BC}" srcOrd="0" destOrd="0" presId="urn:microsoft.com/office/officeart/2005/8/layout/chevron1"/>
    <dgm:cxn modelId="{497EE5A0-12D9-EB4D-A984-4507A9AD509E}" type="presOf" srcId="{DD47E0D7-31F2-4DF8-80EE-06AAF0EC16A8}" destId="{08960EF9-C75D-4F05-BA47-FBAF02B69609}" srcOrd="0" destOrd="0" presId="urn:microsoft.com/office/officeart/2005/8/layout/chevron1"/>
    <dgm:cxn modelId="{B2EEFE81-A2F1-1C44-B583-8F0659386B8A}" type="presOf" srcId="{1C6A32F6-A92B-4EA4-92ED-9F5E343933CD}" destId="{6FC4CCB3-5FD3-47BF-AA14-9CD977E994A5}" srcOrd="0" destOrd="0" presId="urn:microsoft.com/office/officeart/2005/8/layout/chevron1"/>
    <dgm:cxn modelId="{BABC5A99-F4A1-495A-977B-250068A78979}" srcId="{E099D122-FF5B-4502-B223-6A9906FF06F4}" destId="{4830C8E9-50B7-4F4B-8C26-BD59AD30B7B3}" srcOrd="3" destOrd="0" parTransId="{BE89251D-7A3C-46E9-8003-F03F2D340EA4}" sibTransId="{BD2D842D-7C86-41B5-B1E2-BCA3D12D7091}"/>
    <dgm:cxn modelId="{081846FC-F7D7-A943-B609-960658DE5C9C}" type="presOf" srcId="{504ADD41-120F-480B-82CF-704C217E2839}" destId="{5B6DBB35-0416-43C6-A864-184522659468}" srcOrd="0" destOrd="0" presId="urn:microsoft.com/office/officeart/2005/8/layout/chevron1"/>
    <dgm:cxn modelId="{D6241425-669D-43FB-8C1D-73313014ED1C}" srcId="{E099D122-FF5B-4502-B223-6A9906FF06F4}" destId="{1C6A32F6-A92B-4EA4-92ED-9F5E343933CD}" srcOrd="1" destOrd="0" parTransId="{AB92B003-5E16-4EE1-A5D1-537D238D5407}" sibTransId="{E8963ED3-72C5-4235-A40E-763922289A61}"/>
    <dgm:cxn modelId="{D533BC37-9F76-4D63-9B23-D9E7FB454539}" srcId="{E099D122-FF5B-4502-B223-6A9906FF06F4}" destId="{504ADD41-120F-480B-82CF-704C217E2839}" srcOrd="0" destOrd="0" parTransId="{E612021F-1147-4166-BDDE-258934B16782}" sibTransId="{4F66E29D-EDF8-44C0-B734-1DA74A233C8A}"/>
    <dgm:cxn modelId="{A9AC5637-A650-064E-8D11-6FEBCDB2B6D3}" type="presOf" srcId="{4830C8E9-50B7-4F4B-8C26-BD59AD30B7B3}" destId="{59A97CB0-8779-4FC1-A1F5-CDAD44B62C5F}" srcOrd="0" destOrd="0" presId="urn:microsoft.com/office/officeart/2005/8/layout/chevron1"/>
    <dgm:cxn modelId="{3C1A15C6-178E-4192-B81F-8EE22292FCDE}" srcId="{E099D122-FF5B-4502-B223-6A9906FF06F4}" destId="{DD47E0D7-31F2-4DF8-80EE-06AAF0EC16A8}" srcOrd="2" destOrd="0" parTransId="{F6B840D4-5644-4BCE-BDE1-64E06D922E03}" sibTransId="{16355B75-AF67-4654-84FF-C6E7DBD1C2D0}"/>
    <dgm:cxn modelId="{E7D76D81-BA1F-48C5-A476-E3C105431D46}" srcId="{E099D122-FF5B-4502-B223-6A9906FF06F4}" destId="{4050BAE8-C8D5-49DD-80EF-C50A2260E946}" srcOrd="4" destOrd="0" parTransId="{6B1E5E4E-EB1C-4C3E-BFC0-6C5F3233F38B}" sibTransId="{DDBD240B-7ED5-4792-9063-BD3B1051E92F}"/>
    <dgm:cxn modelId="{2D579F5D-DDD1-8A42-AF47-349EA16EBCCB}" type="presParOf" srcId="{D5198E5B-9718-4402-BCDC-85470672CC00}" destId="{5B6DBB35-0416-43C6-A864-184522659468}" srcOrd="0" destOrd="0" presId="urn:microsoft.com/office/officeart/2005/8/layout/chevron1"/>
    <dgm:cxn modelId="{4BD17ECF-8478-2B4F-A8F7-2752CDEC47AB}" type="presParOf" srcId="{D5198E5B-9718-4402-BCDC-85470672CC00}" destId="{C3A44A55-9A06-4B2F-B81D-98E75505D4FB}" srcOrd="1" destOrd="0" presId="urn:microsoft.com/office/officeart/2005/8/layout/chevron1"/>
    <dgm:cxn modelId="{E3E40C5A-6F46-C143-B616-3237029627C0}" type="presParOf" srcId="{D5198E5B-9718-4402-BCDC-85470672CC00}" destId="{6FC4CCB3-5FD3-47BF-AA14-9CD977E994A5}" srcOrd="2" destOrd="0" presId="urn:microsoft.com/office/officeart/2005/8/layout/chevron1"/>
    <dgm:cxn modelId="{3CF3069F-D8DC-7D42-980B-796BB1C33033}" type="presParOf" srcId="{D5198E5B-9718-4402-BCDC-85470672CC00}" destId="{C2B6A009-45F9-487D-A559-FE956D3A335E}" srcOrd="3" destOrd="0" presId="urn:microsoft.com/office/officeart/2005/8/layout/chevron1"/>
    <dgm:cxn modelId="{BB88ED43-210B-8E46-A4C9-56F31B0DB073}" type="presParOf" srcId="{D5198E5B-9718-4402-BCDC-85470672CC00}" destId="{08960EF9-C75D-4F05-BA47-FBAF02B69609}" srcOrd="4" destOrd="0" presId="urn:microsoft.com/office/officeart/2005/8/layout/chevron1"/>
    <dgm:cxn modelId="{E2800FB5-DE9B-F043-AFB2-A3122D3517F0}" type="presParOf" srcId="{D5198E5B-9718-4402-BCDC-85470672CC00}" destId="{523915A7-C8E7-4F47-A159-369B7E50BBD0}" srcOrd="5" destOrd="0" presId="urn:microsoft.com/office/officeart/2005/8/layout/chevron1"/>
    <dgm:cxn modelId="{A8EA225E-6D99-E444-B4CF-FE8FC3F603BA}" type="presParOf" srcId="{D5198E5B-9718-4402-BCDC-85470672CC00}" destId="{59A97CB0-8779-4FC1-A1F5-CDAD44B62C5F}" srcOrd="6" destOrd="0" presId="urn:microsoft.com/office/officeart/2005/8/layout/chevron1"/>
    <dgm:cxn modelId="{FF6FAE24-EBC0-B94D-BFD1-26D9589A3142}" type="presParOf" srcId="{D5198E5B-9718-4402-BCDC-85470672CC00}" destId="{91199EE7-B8F0-4139-B2CB-348A35FB991A}" srcOrd="7" destOrd="0" presId="urn:microsoft.com/office/officeart/2005/8/layout/chevron1"/>
    <dgm:cxn modelId="{87470317-9E5A-BC47-9EB4-1398974AB237}" type="presParOf" srcId="{D5198E5B-9718-4402-BCDC-85470672CC00}" destId="{79C190BC-8682-456F-AFBB-6E5B06A1B3B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002709-10CA-4D46-B069-DAA7F3E128A8}" type="doc">
      <dgm:prSet loTypeId="urn:microsoft.com/office/officeart/2005/8/layout/cycle1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F4D9181-77ED-4A34-95D8-E641E6608AF4}">
      <dgm:prSet phldrT="[Text]" custT="1"/>
      <dgm:spPr/>
      <dgm:t>
        <a:bodyPr/>
        <a:lstStyle/>
        <a:p>
          <a:r>
            <a:rPr lang="en-US" sz="1200" dirty="0" smtClean="0"/>
            <a:t>Client/API Development</a:t>
          </a:r>
          <a:endParaRPr lang="en-US" sz="1200" dirty="0"/>
        </a:p>
      </dgm:t>
    </dgm:pt>
    <dgm:pt modelId="{AF8F99CD-2CD0-4124-A9EE-BFCE61B97269}" type="parTrans" cxnId="{2A76A8C4-7963-4689-A8AE-167302F39F82}">
      <dgm:prSet/>
      <dgm:spPr/>
      <dgm:t>
        <a:bodyPr/>
        <a:lstStyle/>
        <a:p>
          <a:endParaRPr lang="en-US" sz="1200"/>
        </a:p>
      </dgm:t>
    </dgm:pt>
    <dgm:pt modelId="{F156536D-1FC8-4DC0-9F29-087B248EF1CB}" type="sibTrans" cxnId="{2A76A8C4-7963-4689-A8AE-167302F39F82}">
      <dgm:prSet/>
      <dgm:spPr>
        <a:solidFill>
          <a:srgbClr val="A6A6A6"/>
        </a:solidFill>
        <a:ln>
          <a:solidFill>
            <a:srgbClr val="FF3333"/>
          </a:solidFill>
        </a:ln>
      </dgm:spPr>
      <dgm:t>
        <a:bodyPr/>
        <a:lstStyle/>
        <a:p>
          <a:endParaRPr lang="en-US" sz="1200">
            <a:solidFill>
              <a:srgbClr val="00A000"/>
            </a:solidFill>
          </a:endParaRPr>
        </a:p>
      </dgm:t>
    </dgm:pt>
    <dgm:pt modelId="{F070DC3D-DA7F-4841-8DE1-D2BA56714AAD}">
      <dgm:prSet phldrT="[Text]" custT="1"/>
      <dgm:spPr/>
      <dgm:t>
        <a:bodyPr/>
        <a:lstStyle/>
        <a:p>
          <a:r>
            <a:rPr lang="en-US" sz="1400" smtClean="0"/>
            <a:t>QA</a:t>
          </a:r>
          <a:endParaRPr lang="en-US" sz="1400" dirty="0"/>
        </a:p>
      </dgm:t>
    </dgm:pt>
    <dgm:pt modelId="{68B0A83B-9F18-4366-82AD-BB9ACDF024A1}" type="parTrans" cxnId="{3B73DB7F-403C-4AB1-B088-1B2C2DF44500}">
      <dgm:prSet/>
      <dgm:spPr/>
      <dgm:t>
        <a:bodyPr/>
        <a:lstStyle/>
        <a:p>
          <a:endParaRPr lang="en-US" sz="1200"/>
        </a:p>
      </dgm:t>
    </dgm:pt>
    <dgm:pt modelId="{846B17D4-DD43-47C5-8D60-5913941B95DC}" type="sibTrans" cxnId="{3B73DB7F-403C-4AB1-B088-1B2C2DF44500}">
      <dgm:prSet/>
      <dgm:spPr>
        <a:solidFill>
          <a:srgbClr val="A6A6A6"/>
        </a:solidFill>
        <a:ln>
          <a:solidFill>
            <a:srgbClr val="FF3333"/>
          </a:solidFill>
        </a:ln>
      </dgm:spPr>
      <dgm:t>
        <a:bodyPr/>
        <a:lstStyle/>
        <a:p>
          <a:endParaRPr lang="en-US" sz="1200">
            <a:solidFill>
              <a:srgbClr val="00A000"/>
            </a:solidFill>
          </a:endParaRPr>
        </a:p>
      </dgm:t>
    </dgm:pt>
    <dgm:pt modelId="{07F34C5E-BC5C-45A3-84FF-F235CBD37B96}">
      <dgm:prSet phldrT="[Text]" custT="1"/>
      <dgm:spPr/>
      <dgm:t>
        <a:bodyPr/>
        <a:lstStyle/>
        <a:p>
          <a:r>
            <a:rPr lang="en-US" sz="1400" smtClean="0"/>
            <a:t>User    Stories</a:t>
          </a:r>
          <a:endParaRPr lang="en-US" sz="1400" dirty="0"/>
        </a:p>
      </dgm:t>
    </dgm:pt>
    <dgm:pt modelId="{1D81B606-34EA-41C1-B00D-946724B0B361}" type="parTrans" cxnId="{10D8F6DD-8982-49B7-8486-40B4ED237B0A}">
      <dgm:prSet/>
      <dgm:spPr/>
      <dgm:t>
        <a:bodyPr/>
        <a:lstStyle/>
        <a:p>
          <a:endParaRPr lang="en-US" sz="1200"/>
        </a:p>
      </dgm:t>
    </dgm:pt>
    <dgm:pt modelId="{FF5E8282-5C99-4085-B948-D4AF81A914A1}" type="sibTrans" cxnId="{10D8F6DD-8982-49B7-8486-40B4ED237B0A}">
      <dgm:prSet/>
      <dgm:spPr>
        <a:solidFill>
          <a:srgbClr val="A6A6A6"/>
        </a:solidFill>
        <a:ln>
          <a:solidFill>
            <a:srgbClr val="FF3333"/>
          </a:solidFill>
        </a:ln>
      </dgm:spPr>
      <dgm:t>
        <a:bodyPr/>
        <a:lstStyle/>
        <a:p>
          <a:endParaRPr lang="en-US" sz="1200">
            <a:solidFill>
              <a:srgbClr val="00A000"/>
            </a:solidFill>
          </a:endParaRPr>
        </a:p>
      </dgm:t>
    </dgm:pt>
    <dgm:pt modelId="{3EB97758-4D3E-4177-9C4E-4770067BE8E2}">
      <dgm:prSet phldrT="[Text]" custT="1"/>
      <dgm:spPr/>
      <dgm:t>
        <a:bodyPr/>
        <a:lstStyle/>
        <a:p>
          <a:r>
            <a:rPr lang="en-US" sz="1400" dirty="0" smtClean="0"/>
            <a:t>UX / Creative</a:t>
          </a:r>
          <a:endParaRPr lang="en-US" sz="1400" dirty="0"/>
        </a:p>
      </dgm:t>
    </dgm:pt>
    <dgm:pt modelId="{0AC6334C-036B-45A0-BF3C-7862E9901481}" type="parTrans" cxnId="{1EE533F4-5B4F-48A4-957A-13102A4629D7}">
      <dgm:prSet/>
      <dgm:spPr/>
      <dgm:t>
        <a:bodyPr/>
        <a:lstStyle/>
        <a:p>
          <a:endParaRPr lang="en-US" sz="1200"/>
        </a:p>
      </dgm:t>
    </dgm:pt>
    <dgm:pt modelId="{91D11E8B-DBD7-4E2C-BEC3-2595BFE05E7A}" type="sibTrans" cxnId="{1EE533F4-5B4F-48A4-957A-13102A4629D7}">
      <dgm:prSet/>
      <dgm:spPr>
        <a:solidFill>
          <a:srgbClr val="A6A6A6"/>
        </a:solidFill>
        <a:ln>
          <a:solidFill>
            <a:srgbClr val="FF3333"/>
          </a:solidFill>
        </a:ln>
      </dgm:spPr>
      <dgm:t>
        <a:bodyPr/>
        <a:lstStyle/>
        <a:p>
          <a:endParaRPr lang="en-US" sz="1200">
            <a:solidFill>
              <a:srgbClr val="00A000"/>
            </a:solidFill>
          </a:endParaRPr>
        </a:p>
      </dgm:t>
    </dgm:pt>
    <dgm:pt modelId="{3843E548-0BED-4EEE-B01A-A388117614B1}" type="pres">
      <dgm:prSet presAssocID="{B9002709-10CA-4D46-B069-DAA7F3E128A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70F94-E945-456F-B8BD-6B044EC0F615}" type="pres">
      <dgm:prSet presAssocID="{CF4D9181-77ED-4A34-95D8-E641E6608AF4}" presName="dummy" presStyleCnt="0"/>
      <dgm:spPr/>
      <dgm:t>
        <a:bodyPr/>
        <a:lstStyle/>
        <a:p>
          <a:endParaRPr lang="en-US"/>
        </a:p>
      </dgm:t>
    </dgm:pt>
    <dgm:pt modelId="{74F4782C-5D80-40CB-A244-DE3EB9ADD11A}" type="pres">
      <dgm:prSet presAssocID="{CF4D9181-77ED-4A34-95D8-E641E6608AF4}" presName="node" presStyleLbl="revTx" presStyleIdx="0" presStyleCnt="4" custAng="29263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E2A7F-B065-4717-84A1-79E1DF6DF0FA}" type="pres">
      <dgm:prSet presAssocID="{F156536D-1FC8-4DC0-9F29-087B248EF1CB}" presName="sibTrans" presStyleLbl="node1" presStyleIdx="0" presStyleCnt="4"/>
      <dgm:spPr/>
      <dgm:t>
        <a:bodyPr/>
        <a:lstStyle/>
        <a:p>
          <a:endParaRPr lang="en-US"/>
        </a:p>
      </dgm:t>
    </dgm:pt>
    <dgm:pt modelId="{1EC014DD-5815-4A3C-AF1F-A478D57A266C}" type="pres">
      <dgm:prSet presAssocID="{F070DC3D-DA7F-4841-8DE1-D2BA56714AAD}" presName="dummy" presStyleCnt="0"/>
      <dgm:spPr/>
      <dgm:t>
        <a:bodyPr/>
        <a:lstStyle/>
        <a:p>
          <a:endParaRPr lang="en-US"/>
        </a:p>
      </dgm:t>
    </dgm:pt>
    <dgm:pt modelId="{3DBE10A1-9584-47AE-9FB3-0CF1D85CDFBF}" type="pres">
      <dgm:prSet presAssocID="{F070DC3D-DA7F-4841-8DE1-D2BA56714AAD}" presName="node" presStyleLbl="revTx" presStyleIdx="1" presStyleCnt="4" custAng="1927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31A1E6-A1FC-4109-96A9-735DFDE95D24}" type="pres">
      <dgm:prSet presAssocID="{846B17D4-DD43-47C5-8D60-5913941B95DC}" presName="sibTrans" presStyleLbl="node1" presStyleIdx="1" presStyleCnt="4"/>
      <dgm:spPr/>
      <dgm:t>
        <a:bodyPr/>
        <a:lstStyle/>
        <a:p>
          <a:endParaRPr lang="en-US"/>
        </a:p>
      </dgm:t>
    </dgm:pt>
    <dgm:pt modelId="{26E1D232-46BA-49B4-AE78-85BC1D42FCE3}" type="pres">
      <dgm:prSet presAssocID="{07F34C5E-BC5C-45A3-84FF-F235CBD37B96}" presName="dummy" presStyleCnt="0"/>
      <dgm:spPr/>
      <dgm:t>
        <a:bodyPr/>
        <a:lstStyle/>
        <a:p>
          <a:endParaRPr lang="en-US"/>
        </a:p>
      </dgm:t>
    </dgm:pt>
    <dgm:pt modelId="{ECAE3E47-17F2-4E28-B0CD-BE0284B2B2F5}" type="pres">
      <dgm:prSet presAssocID="{07F34C5E-BC5C-45A3-84FF-F235CBD37B96}" presName="node" presStyleLbl="revTx" presStyleIdx="2" presStyleCnt="4" custAng="24974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70CD0-5D66-46D5-97B4-4482343F1441}" type="pres">
      <dgm:prSet presAssocID="{FF5E8282-5C99-4085-B948-D4AF81A914A1}" presName="sibTrans" presStyleLbl="node1" presStyleIdx="2" presStyleCnt="4"/>
      <dgm:spPr/>
      <dgm:t>
        <a:bodyPr/>
        <a:lstStyle/>
        <a:p>
          <a:endParaRPr lang="en-US"/>
        </a:p>
      </dgm:t>
    </dgm:pt>
    <dgm:pt modelId="{A6D0D2F6-F15F-4DF2-A12D-67C954FB8992}" type="pres">
      <dgm:prSet presAssocID="{3EB97758-4D3E-4177-9C4E-4770067BE8E2}" presName="dummy" presStyleCnt="0"/>
      <dgm:spPr/>
      <dgm:t>
        <a:bodyPr/>
        <a:lstStyle/>
        <a:p>
          <a:endParaRPr lang="en-US"/>
        </a:p>
      </dgm:t>
    </dgm:pt>
    <dgm:pt modelId="{66D05B13-A505-4F52-B1BE-C415B819A1FB}" type="pres">
      <dgm:prSet presAssocID="{3EB97758-4D3E-4177-9C4E-4770067BE8E2}" presName="node" presStyleLbl="revTx" presStyleIdx="3" presStyleCnt="4" custAng="187085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EC0269-CA4B-49E3-904C-7907C75F0014}" type="pres">
      <dgm:prSet presAssocID="{91D11E8B-DBD7-4E2C-BEC3-2595BFE05E7A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1EE533F4-5B4F-48A4-957A-13102A4629D7}" srcId="{B9002709-10CA-4D46-B069-DAA7F3E128A8}" destId="{3EB97758-4D3E-4177-9C4E-4770067BE8E2}" srcOrd="3" destOrd="0" parTransId="{0AC6334C-036B-45A0-BF3C-7862E9901481}" sibTransId="{91D11E8B-DBD7-4E2C-BEC3-2595BFE05E7A}"/>
    <dgm:cxn modelId="{929BA3CB-0D57-7744-BBFE-78126BE073DB}" type="presOf" srcId="{F156536D-1FC8-4DC0-9F29-087B248EF1CB}" destId="{CF4E2A7F-B065-4717-84A1-79E1DF6DF0FA}" srcOrd="0" destOrd="0" presId="urn:microsoft.com/office/officeart/2005/8/layout/cycle1"/>
    <dgm:cxn modelId="{AC164A7A-B9B2-2E48-9C5A-CC49265F2CB3}" type="presOf" srcId="{FF5E8282-5C99-4085-B948-D4AF81A914A1}" destId="{8F570CD0-5D66-46D5-97B4-4482343F1441}" srcOrd="0" destOrd="0" presId="urn:microsoft.com/office/officeart/2005/8/layout/cycle1"/>
    <dgm:cxn modelId="{16CBCD8A-D331-1A43-B7C9-4A2B881F3FD5}" type="presOf" srcId="{F070DC3D-DA7F-4841-8DE1-D2BA56714AAD}" destId="{3DBE10A1-9584-47AE-9FB3-0CF1D85CDFBF}" srcOrd="0" destOrd="0" presId="urn:microsoft.com/office/officeart/2005/8/layout/cycle1"/>
    <dgm:cxn modelId="{3B73DB7F-403C-4AB1-B088-1B2C2DF44500}" srcId="{B9002709-10CA-4D46-B069-DAA7F3E128A8}" destId="{F070DC3D-DA7F-4841-8DE1-D2BA56714AAD}" srcOrd="1" destOrd="0" parTransId="{68B0A83B-9F18-4366-82AD-BB9ACDF024A1}" sibTransId="{846B17D4-DD43-47C5-8D60-5913941B95DC}"/>
    <dgm:cxn modelId="{A326C317-7D61-8C4C-AFF1-66CD95EE7542}" type="presOf" srcId="{B9002709-10CA-4D46-B069-DAA7F3E128A8}" destId="{3843E548-0BED-4EEE-B01A-A388117614B1}" srcOrd="0" destOrd="0" presId="urn:microsoft.com/office/officeart/2005/8/layout/cycle1"/>
    <dgm:cxn modelId="{1E48A1B0-0769-A54C-B435-F748B97B4FF2}" type="presOf" srcId="{CF4D9181-77ED-4A34-95D8-E641E6608AF4}" destId="{74F4782C-5D80-40CB-A244-DE3EB9ADD11A}" srcOrd="0" destOrd="0" presId="urn:microsoft.com/office/officeart/2005/8/layout/cycle1"/>
    <dgm:cxn modelId="{D5FE97CE-E1AD-124B-9024-4B88B505BADA}" type="presOf" srcId="{846B17D4-DD43-47C5-8D60-5913941B95DC}" destId="{2931A1E6-A1FC-4109-96A9-735DFDE95D24}" srcOrd="0" destOrd="0" presId="urn:microsoft.com/office/officeart/2005/8/layout/cycle1"/>
    <dgm:cxn modelId="{131A340F-02CD-C444-8A69-7FECFD02E13B}" type="presOf" srcId="{3EB97758-4D3E-4177-9C4E-4770067BE8E2}" destId="{66D05B13-A505-4F52-B1BE-C415B819A1FB}" srcOrd="0" destOrd="0" presId="urn:microsoft.com/office/officeart/2005/8/layout/cycle1"/>
    <dgm:cxn modelId="{8883065F-632F-D94E-8CB0-0CEB8C57CCE9}" type="presOf" srcId="{07F34C5E-BC5C-45A3-84FF-F235CBD37B96}" destId="{ECAE3E47-17F2-4E28-B0CD-BE0284B2B2F5}" srcOrd="0" destOrd="0" presId="urn:microsoft.com/office/officeart/2005/8/layout/cycle1"/>
    <dgm:cxn modelId="{10D8F6DD-8982-49B7-8486-40B4ED237B0A}" srcId="{B9002709-10CA-4D46-B069-DAA7F3E128A8}" destId="{07F34C5E-BC5C-45A3-84FF-F235CBD37B96}" srcOrd="2" destOrd="0" parTransId="{1D81B606-34EA-41C1-B00D-946724B0B361}" sibTransId="{FF5E8282-5C99-4085-B948-D4AF81A914A1}"/>
    <dgm:cxn modelId="{87DA1AD3-509E-3645-A7B8-C32190B247C1}" type="presOf" srcId="{91D11E8B-DBD7-4E2C-BEC3-2595BFE05E7A}" destId="{36EC0269-CA4B-49E3-904C-7907C75F0014}" srcOrd="0" destOrd="0" presId="urn:microsoft.com/office/officeart/2005/8/layout/cycle1"/>
    <dgm:cxn modelId="{2A76A8C4-7963-4689-A8AE-167302F39F82}" srcId="{B9002709-10CA-4D46-B069-DAA7F3E128A8}" destId="{CF4D9181-77ED-4A34-95D8-E641E6608AF4}" srcOrd="0" destOrd="0" parTransId="{AF8F99CD-2CD0-4124-A9EE-BFCE61B97269}" sibTransId="{F156536D-1FC8-4DC0-9F29-087B248EF1CB}"/>
    <dgm:cxn modelId="{1DF6CD5D-2EC3-8D40-A9C2-BE60F6428517}" type="presParOf" srcId="{3843E548-0BED-4EEE-B01A-A388117614B1}" destId="{57B70F94-E945-456F-B8BD-6B044EC0F615}" srcOrd="0" destOrd="0" presId="urn:microsoft.com/office/officeart/2005/8/layout/cycle1"/>
    <dgm:cxn modelId="{6FB76376-1486-EE43-AE5A-2FC2E5B0C22F}" type="presParOf" srcId="{3843E548-0BED-4EEE-B01A-A388117614B1}" destId="{74F4782C-5D80-40CB-A244-DE3EB9ADD11A}" srcOrd="1" destOrd="0" presId="urn:microsoft.com/office/officeart/2005/8/layout/cycle1"/>
    <dgm:cxn modelId="{F03FD277-0D04-4A41-BDCE-7DCD539BF26A}" type="presParOf" srcId="{3843E548-0BED-4EEE-B01A-A388117614B1}" destId="{CF4E2A7F-B065-4717-84A1-79E1DF6DF0FA}" srcOrd="2" destOrd="0" presId="urn:microsoft.com/office/officeart/2005/8/layout/cycle1"/>
    <dgm:cxn modelId="{28E42977-D73A-F64E-AE14-28FF712147FC}" type="presParOf" srcId="{3843E548-0BED-4EEE-B01A-A388117614B1}" destId="{1EC014DD-5815-4A3C-AF1F-A478D57A266C}" srcOrd="3" destOrd="0" presId="urn:microsoft.com/office/officeart/2005/8/layout/cycle1"/>
    <dgm:cxn modelId="{111981A1-218C-5441-80E8-7D319C53E4B4}" type="presParOf" srcId="{3843E548-0BED-4EEE-B01A-A388117614B1}" destId="{3DBE10A1-9584-47AE-9FB3-0CF1D85CDFBF}" srcOrd="4" destOrd="0" presId="urn:microsoft.com/office/officeart/2005/8/layout/cycle1"/>
    <dgm:cxn modelId="{C49BDA7D-D47C-8440-A428-D7D4B06CC586}" type="presParOf" srcId="{3843E548-0BED-4EEE-B01A-A388117614B1}" destId="{2931A1E6-A1FC-4109-96A9-735DFDE95D24}" srcOrd="5" destOrd="0" presId="urn:microsoft.com/office/officeart/2005/8/layout/cycle1"/>
    <dgm:cxn modelId="{37922572-2827-2748-83F1-4F717A6F8936}" type="presParOf" srcId="{3843E548-0BED-4EEE-B01A-A388117614B1}" destId="{26E1D232-46BA-49B4-AE78-85BC1D42FCE3}" srcOrd="6" destOrd="0" presId="urn:microsoft.com/office/officeart/2005/8/layout/cycle1"/>
    <dgm:cxn modelId="{9CC64963-1F9A-744D-BC48-FEF878FBF7AA}" type="presParOf" srcId="{3843E548-0BED-4EEE-B01A-A388117614B1}" destId="{ECAE3E47-17F2-4E28-B0CD-BE0284B2B2F5}" srcOrd="7" destOrd="0" presId="urn:microsoft.com/office/officeart/2005/8/layout/cycle1"/>
    <dgm:cxn modelId="{179DCDB8-0A89-A942-8A46-0196AFC74F90}" type="presParOf" srcId="{3843E548-0BED-4EEE-B01A-A388117614B1}" destId="{8F570CD0-5D66-46D5-97B4-4482343F1441}" srcOrd="8" destOrd="0" presId="urn:microsoft.com/office/officeart/2005/8/layout/cycle1"/>
    <dgm:cxn modelId="{0752D06C-6C40-554D-BA96-9D3C0A872985}" type="presParOf" srcId="{3843E548-0BED-4EEE-B01A-A388117614B1}" destId="{A6D0D2F6-F15F-4DF2-A12D-67C954FB8992}" srcOrd="9" destOrd="0" presId="urn:microsoft.com/office/officeart/2005/8/layout/cycle1"/>
    <dgm:cxn modelId="{6F6343D3-D464-8842-B3C9-40B1ECC489E0}" type="presParOf" srcId="{3843E548-0BED-4EEE-B01A-A388117614B1}" destId="{66D05B13-A505-4F52-B1BE-C415B819A1FB}" srcOrd="10" destOrd="0" presId="urn:microsoft.com/office/officeart/2005/8/layout/cycle1"/>
    <dgm:cxn modelId="{2AD0E651-1C3A-9944-8E81-B60DD9CBCE61}" type="presParOf" srcId="{3843E548-0BED-4EEE-B01A-A388117614B1}" destId="{36EC0269-CA4B-49E3-904C-7907C75F00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78C3C7-04AC-42F3-95E9-C098CC811041}" type="doc">
      <dgm:prSet loTypeId="urn:microsoft.com/office/officeart/2005/8/layout/cycle8" loCatId="cycle" qsTypeId="urn:microsoft.com/office/officeart/2005/8/quickstyle/simple3" qsCatId="simple" csTypeId="urn:microsoft.com/office/officeart/2005/8/colors/accent1_2" csCatId="accent1" phldr="1"/>
      <dgm:spPr/>
    </dgm:pt>
    <dgm:pt modelId="{B130467A-F2F6-4AAB-BC51-2AF865F00D07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400" dirty="0" smtClean="0">
              <a:solidFill>
                <a:schemeClr val="accent2">
                  <a:lumMod val="50000"/>
                </a:schemeClr>
              </a:solidFill>
            </a:rPr>
            <a:t>Dev Ops</a:t>
          </a:r>
          <a:endParaRPr lang="en-US" sz="1400" dirty="0">
            <a:solidFill>
              <a:schemeClr val="accent2">
                <a:lumMod val="50000"/>
              </a:schemeClr>
            </a:solidFill>
          </a:endParaRPr>
        </a:p>
      </dgm:t>
    </dgm:pt>
    <dgm:pt modelId="{7BDD4D5F-FB44-4292-9B5C-64D24847B462}" type="parTrans" cxnId="{ACCC2D2E-D377-4B16-8B68-C7A563325A2E}">
      <dgm:prSet/>
      <dgm:spPr/>
      <dgm:t>
        <a:bodyPr/>
        <a:lstStyle/>
        <a:p>
          <a:endParaRPr lang="en-US" sz="1100">
            <a:solidFill>
              <a:schemeClr val="accent2">
                <a:lumMod val="50000"/>
              </a:schemeClr>
            </a:solidFill>
          </a:endParaRPr>
        </a:p>
      </dgm:t>
    </dgm:pt>
    <dgm:pt modelId="{C4F745CA-7D81-4535-BEE8-DCD4D94BD5B9}" type="sibTrans" cxnId="{ACCC2D2E-D377-4B16-8B68-C7A563325A2E}">
      <dgm:prSet/>
      <dgm:spPr/>
      <dgm:t>
        <a:bodyPr/>
        <a:lstStyle/>
        <a:p>
          <a:endParaRPr lang="en-US" sz="1100">
            <a:solidFill>
              <a:schemeClr val="accent2">
                <a:lumMod val="50000"/>
              </a:schemeClr>
            </a:solidFill>
          </a:endParaRPr>
        </a:p>
      </dgm:t>
    </dgm:pt>
    <dgm:pt modelId="{885DCE69-D5FC-4D4B-BDD6-5EA72E672D74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400" smtClean="0">
              <a:solidFill>
                <a:schemeClr val="accent2">
                  <a:lumMod val="50000"/>
                </a:schemeClr>
              </a:solidFill>
            </a:rPr>
            <a:t>Exec Arch</a:t>
          </a:r>
          <a:endParaRPr lang="en-US" sz="1400" dirty="0">
            <a:solidFill>
              <a:schemeClr val="accent2">
                <a:lumMod val="50000"/>
              </a:schemeClr>
            </a:solidFill>
          </a:endParaRPr>
        </a:p>
      </dgm:t>
    </dgm:pt>
    <dgm:pt modelId="{241D9962-ED0C-4D1E-B399-F83B2119E53B}" type="parTrans" cxnId="{051EB1F4-245F-486D-822D-7160A5068A1B}">
      <dgm:prSet/>
      <dgm:spPr/>
      <dgm:t>
        <a:bodyPr/>
        <a:lstStyle/>
        <a:p>
          <a:endParaRPr lang="en-US" sz="1100">
            <a:solidFill>
              <a:schemeClr val="accent2">
                <a:lumMod val="50000"/>
              </a:schemeClr>
            </a:solidFill>
          </a:endParaRPr>
        </a:p>
      </dgm:t>
    </dgm:pt>
    <dgm:pt modelId="{3C754E07-83C0-4F17-A359-22688CEAE40D}" type="sibTrans" cxnId="{051EB1F4-245F-486D-822D-7160A5068A1B}">
      <dgm:prSet/>
      <dgm:spPr/>
      <dgm:t>
        <a:bodyPr/>
        <a:lstStyle/>
        <a:p>
          <a:endParaRPr lang="en-US" sz="1100">
            <a:solidFill>
              <a:schemeClr val="accent2">
                <a:lumMod val="50000"/>
              </a:schemeClr>
            </a:solidFill>
          </a:endParaRPr>
        </a:p>
      </dgm:t>
    </dgm:pt>
    <dgm:pt modelId="{C493726C-8CA2-401E-A906-971B0AAB3838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400" dirty="0" smtClean="0">
              <a:solidFill>
                <a:schemeClr val="accent2">
                  <a:lumMod val="50000"/>
                </a:schemeClr>
              </a:solidFill>
            </a:rPr>
            <a:t>App Arch</a:t>
          </a:r>
          <a:endParaRPr lang="en-US" sz="1600" dirty="0">
            <a:solidFill>
              <a:schemeClr val="accent2">
                <a:lumMod val="50000"/>
              </a:schemeClr>
            </a:solidFill>
          </a:endParaRPr>
        </a:p>
      </dgm:t>
    </dgm:pt>
    <dgm:pt modelId="{65E2835A-6435-4186-9F87-00D1A012430A}" type="parTrans" cxnId="{4E34A405-756C-4CB3-9770-5F98D127ABCB}">
      <dgm:prSet/>
      <dgm:spPr/>
      <dgm:t>
        <a:bodyPr/>
        <a:lstStyle/>
        <a:p>
          <a:endParaRPr lang="en-US" sz="1100">
            <a:solidFill>
              <a:schemeClr val="accent2">
                <a:lumMod val="50000"/>
              </a:schemeClr>
            </a:solidFill>
          </a:endParaRPr>
        </a:p>
      </dgm:t>
    </dgm:pt>
    <dgm:pt modelId="{7901D887-AE7C-4DF3-9E64-484AE7CA4365}" type="sibTrans" cxnId="{4E34A405-756C-4CB3-9770-5F98D127ABCB}">
      <dgm:prSet/>
      <dgm:spPr/>
      <dgm:t>
        <a:bodyPr/>
        <a:lstStyle/>
        <a:p>
          <a:endParaRPr lang="en-US" sz="1100">
            <a:solidFill>
              <a:schemeClr val="accent2">
                <a:lumMod val="50000"/>
              </a:schemeClr>
            </a:solidFill>
          </a:endParaRPr>
        </a:p>
      </dgm:t>
    </dgm:pt>
    <dgm:pt modelId="{88D9797F-A862-4111-826F-712D88BA7BC1}" type="pres">
      <dgm:prSet presAssocID="{DA78C3C7-04AC-42F3-95E9-C098CC811041}" presName="compositeShape" presStyleCnt="0">
        <dgm:presLayoutVars>
          <dgm:chMax val="7"/>
          <dgm:dir val="rev"/>
          <dgm:resizeHandles val="exact"/>
        </dgm:presLayoutVars>
      </dgm:prSet>
      <dgm:spPr/>
    </dgm:pt>
    <dgm:pt modelId="{840585F0-FE96-4179-BF36-2AB66049D4D7}" type="pres">
      <dgm:prSet presAssocID="{DA78C3C7-04AC-42F3-95E9-C098CC811041}" presName="wedge1" presStyleLbl="node1" presStyleIdx="0" presStyleCnt="3"/>
      <dgm:spPr/>
      <dgm:t>
        <a:bodyPr/>
        <a:lstStyle/>
        <a:p>
          <a:endParaRPr lang="en-US"/>
        </a:p>
      </dgm:t>
    </dgm:pt>
    <dgm:pt modelId="{0FFDF520-D419-481B-B38E-700FBE51B904}" type="pres">
      <dgm:prSet presAssocID="{DA78C3C7-04AC-42F3-95E9-C098CC811041}" presName="dummy1a" presStyleCnt="0"/>
      <dgm:spPr/>
    </dgm:pt>
    <dgm:pt modelId="{B12C36B8-B631-48A1-9FC2-1E7A710D718D}" type="pres">
      <dgm:prSet presAssocID="{DA78C3C7-04AC-42F3-95E9-C098CC811041}" presName="dummy1b" presStyleCnt="0"/>
      <dgm:spPr/>
    </dgm:pt>
    <dgm:pt modelId="{375CEF74-AEA1-4DC7-9B35-6B83A7648A15}" type="pres">
      <dgm:prSet presAssocID="{DA78C3C7-04AC-42F3-95E9-C098CC81104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AAEA7-4B67-4947-B19B-6F7E02D5B655}" type="pres">
      <dgm:prSet presAssocID="{DA78C3C7-04AC-42F3-95E9-C098CC811041}" presName="wedge2" presStyleLbl="node1" presStyleIdx="1" presStyleCnt="3"/>
      <dgm:spPr/>
      <dgm:t>
        <a:bodyPr/>
        <a:lstStyle/>
        <a:p>
          <a:endParaRPr lang="en-US"/>
        </a:p>
      </dgm:t>
    </dgm:pt>
    <dgm:pt modelId="{CA3C0C98-C9BC-4B3D-B375-43E2D155A569}" type="pres">
      <dgm:prSet presAssocID="{DA78C3C7-04AC-42F3-95E9-C098CC811041}" presName="dummy2a" presStyleCnt="0"/>
      <dgm:spPr/>
    </dgm:pt>
    <dgm:pt modelId="{8DA50980-B524-40AC-9AB8-F8071FCB9679}" type="pres">
      <dgm:prSet presAssocID="{DA78C3C7-04AC-42F3-95E9-C098CC811041}" presName="dummy2b" presStyleCnt="0"/>
      <dgm:spPr/>
    </dgm:pt>
    <dgm:pt modelId="{C8F5A4BB-7382-4884-939E-CCBE7E62FAA6}" type="pres">
      <dgm:prSet presAssocID="{DA78C3C7-04AC-42F3-95E9-C098CC81104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4F6D6A-1EC6-432D-92EE-FF23144182BB}" type="pres">
      <dgm:prSet presAssocID="{DA78C3C7-04AC-42F3-95E9-C098CC811041}" presName="wedge3" presStyleLbl="node1" presStyleIdx="2" presStyleCnt="3"/>
      <dgm:spPr/>
      <dgm:t>
        <a:bodyPr/>
        <a:lstStyle/>
        <a:p>
          <a:endParaRPr lang="en-US"/>
        </a:p>
      </dgm:t>
    </dgm:pt>
    <dgm:pt modelId="{A862F595-2AF3-4A11-B8E2-2FB23A86D4CA}" type="pres">
      <dgm:prSet presAssocID="{DA78C3C7-04AC-42F3-95E9-C098CC811041}" presName="dummy3a" presStyleCnt="0"/>
      <dgm:spPr/>
    </dgm:pt>
    <dgm:pt modelId="{BDA46091-0162-4911-A4A6-8BE11E3B0894}" type="pres">
      <dgm:prSet presAssocID="{DA78C3C7-04AC-42F3-95E9-C098CC811041}" presName="dummy3b" presStyleCnt="0"/>
      <dgm:spPr/>
    </dgm:pt>
    <dgm:pt modelId="{5B93D5C0-5B7D-4267-A9DF-330B2D8C5808}" type="pres">
      <dgm:prSet presAssocID="{DA78C3C7-04AC-42F3-95E9-C098CC81104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C3DF38-5172-4937-945A-EE6792C8AFE6}" type="pres">
      <dgm:prSet presAssocID="{C4F745CA-7D81-4535-BEE8-DCD4D94BD5B9}" presName="arrowWedge1" presStyleLbl="fgSibTrans2D1" presStyleIdx="0" presStyleCnt="3"/>
      <dgm:spPr>
        <a:solidFill>
          <a:srgbClr val="9C1C15"/>
        </a:solidFill>
      </dgm:spPr>
    </dgm:pt>
    <dgm:pt modelId="{0AABEEB8-9AA4-4BA1-B28B-4D3CE6682A1D}" type="pres">
      <dgm:prSet presAssocID="{3C754E07-83C0-4F17-A359-22688CEAE40D}" presName="arrowWedge2" presStyleLbl="fgSibTrans2D1" presStyleIdx="1" presStyleCnt="3"/>
      <dgm:spPr>
        <a:solidFill>
          <a:srgbClr val="9C1C15"/>
        </a:solidFill>
        <a:ln>
          <a:solidFill>
            <a:srgbClr val="C91C15"/>
          </a:solidFill>
        </a:ln>
      </dgm:spPr>
    </dgm:pt>
    <dgm:pt modelId="{0436004A-A035-48D8-A6D6-39BF10FCE06E}" type="pres">
      <dgm:prSet presAssocID="{7901D887-AE7C-4DF3-9E64-484AE7CA4365}" presName="arrowWedge3" presStyleLbl="fgSibTrans2D1" presStyleIdx="2" presStyleCnt="3"/>
      <dgm:spPr>
        <a:solidFill>
          <a:srgbClr val="9C1C15"/>
        </a:solidFill>
      </dgm:spPr>
    </dgm:pt>
  </dgm:ptLst>
  <dgm:cxnLst>
    <dgm:cxn modelId="{82A892EB-97EC-8841-BA56-94FEE0903827}" type="presOf" srcId="{C493726C-8CA2-401E-A906-971B0AAB3838}" destId="{375CEF74-AEA1-4DC7-9B35-6B83A7648A15}" srcOrd="1" destOrd="0" presId="urn:microsoft.com/office/officeart/2005/8/layout/cycle8"/>
    <dgm:cxn modelId="{051EB1F4-245F-486D-822D-7160A5068A1B}" srcId="{DA78C3C7-04AC-42F3-95E9-C098CC811041}" destId="{885DCE69-D5FC-4D4B-BDD6-5EA72E672D74}" srcOrd="1" destOrd="0" parTransId="{241D9962-ED0C-4D1E-B399-F83B2119E53B}" sibTransId="{3C754E07-83C0-4F17-A359-22688CEAE40D}"/>
    <dgm:cxn modelId="{41E162DC-39FD-E34D-9E2D-7348B2E72CE3}" type="presOf" srcId="{DA78C3C7-04AC-42F3-95E9-C098CC811041}" destId="{88D9797F-A862-4111-826F-712D88BA7BC1}" srcOrd="0" destOrd="0" presId="urn:microsoft.com/office/officeart/2005/8/layout/cycle8"/>
    <dgm:cxn modelId="{3CBD1DC0-4E40-7A46-8FBC-C39DA2557E34}" type="presOf" srcId="{B130467A-F2F6-4AAB-BC51-2AF865F00D07}" destId="{5B93D5C0-5B7D-4267-A9DF-330B2D8C5808}" srcOrd="1" destOrd="0" presId="urn:microsoft.com/office/officeart/2005/8/layout/cycle8"/>
    <dgm:cxn modelId="{5B32EF7F-9534-8F45-AA66-36560AE9BAB5}" type="presOf" srcId="{885DCE69-D5FC-4D4B-BDD6-5EA72E672D74}" destId="{C8F5A4BB-7382-4884-939E-CCBE7E62FAA6}" srcOrd="1" destOrd="0" presId="urn:microsoft.com/office/officeart/2005/8/layout/cycle8"/>
    <dgm:cxn modelId="{04338044-8C7C-204D-8C14-13EEBC7CEF0E}" type="presOf" srcId="{C493726C-8CA2-401E-A906-971B0AAB3838}" destId="{840585F0-FE96-4179-BF36-2AB66049D4D7}" srcOrd="0" destOrd="0" presId="urn:microsoft.com/office/officeart/2005/8/layout/cycle8"/>
    <dgm:cxn modelId="{CE096884-6A63-2040-9BA6-79A8D681C4A9}" type="presOf" srcId="{B130467A-F2F6-4AAB-BC51-2AF865F00D07}" destId="{9D4F6D6A-1EC6-432D-92EE-FF23144182BB}" srcOrd="0" destOrd="0" presId="urn:microsoft.com/office/officeart/2005/8/layout/cycle8"/>
    <dgm:cxn modelId="{6F0C7F8B-4928-AC4E-8A9F-321AD77764AC}" type="presOf" srcId="{885DCE69-D5FC-4D4B-BDD6-5EA72E672D74}" destId="{C6DAAEA7-4B67-4947-B19B-6F7E02D5B655}" srcOrd="0" destOrd="0" presId="urn:microsoft.com/office/officeart/2005/8/layout/cycle8"/>
    <dgm:cxn modelId="{4E34A405-756C-4CB3-9770-5F98D127ABCB}" srcId="{DA78C3C7-04AC-42F3-95E9-C098CC811041}" destId="{C493726C-8CA2-401E-A906-971B0AAB3838}" srcOrd="2" destOrd="0" parTransId="{65E2835A-6435-4186-9F87-00D1A012430A}" sibTransId="{7901D887-AE7C-4DF3-9E64-484AE7CA4365}"/>
    <dgm:cxn modelId="{ACCC2D2E-D377-4B16-8B68-C7A563325A2E}" srcId="{DA78C3C7-04AC-42F3-95E9-C098CC811041}" destId="{B130467A-F2F6-4AAB-BC51-2AF865F00D07}" srcOrd="0" destOrd="0" parTransId="{7BDD4D5F-FB44-4292-9B5C-64D24847B462}" sibTransId="{C4F745CA-7D81-4535-BEE8-DCD4D94BD5B9}"/>
    <dgm:cxn modelId="{223C7291-FAEE-664A-B361-D388FBC4BCA6}" type="presParOf" srcId="{88D9797F-A862-4111-826F-712D88BA7BC1}" destId="{840585F0-FE96-4179-BF36-2AB66049D4D7}" srcOrd="0" destOrd="0" presId="urn:microsoft.com/office/officeart/2005/8/layout/cycle8"/>
    <dgm:cxn modelId="{B5E60A43-0F65-8D4D-B425-FDA8A697E1BC}" type="presParOf" srcId="{88D9797F-A862-4111-826F-712D88BA7BC1}" destId="{0FFDF520-D419-481B-B38E-700FBE51B904}" srcOrd="1" destOrd="0" presId="urn:microsoft.com/office/officeart/2005/8/layout/cycle8"/>
    <dgm:cxn modelId="{D3A514C1-D67E-994D-B0A6-8CCF729C1DE3}" type="presParOf" srcId="{88D9797F-A862-4111-826F-712D88BA7BC1}" destId="{B12C36B8-B631-48A1-9FC2-1E7A710D718D}" srcOrd="2" destOrd="0" presId="urn:microsoft.com/office/officeart/2005/8/layout/cycle8"/>
    <dgm:cxn modelId="{F9DE0110-3FF5-EE4B-B099-0370EBF9053E}" type="presParOf" srcId="{88D9797F-A862-4111-826F-712D88BA7BC1}" destId="{375CEF74-AEA1-4DC7-9B35-6B83A7648A15}" srcOrd="3" destOrd="0" presId="urn:microsoft.com/office/officeart/2005/8/layout/cycle8"/>
    <dgm:cxn modelId="{2D8D41DD-36BA-8A41-844F-9C1422CB6E7C}" type="presParOf" srcId="{88D9797F-A862-4111-826F-712D88BA7BC1}" destId="{C6DAAEA7-4B67-4947-B19B-6F7E02D5B655}" srcOrd="4" destOrd="0" presId="urn:microsoft.com/office/officeart/2005/8/layout/cycle8"/>
    <dgm:cxn modelId="{11CCAF1D-D044-CC47-AC43-4F0ECA012A42}" type="presParOf" srcId="{88D9797F-A862-4111-826F-712D88BA7BC1}" destId="{CA3C0C98-C9BC-4B3D-B375-43E2D155A569}" srcOrd="5" destOrd="0" presId="urn:microsoft.com/office/officeart/2005/8/layout/cycle8"/>
    <dgm:cxn modelId="{1DF5FAA2-770F-4246-999E-75F6996E4D1B}" type="presParOf" srcId="{88D9797F-A862-4111-826F-712D88BA7BC1}" destId="{8DA50980-B524-40AC-9AB8-F8071FCB9679}" srcOrd="6" destOrd="0" presId="urn:microsoft.com/office/officeart/2005/8/layout/cycle8"/>
    <dgm:cxn modelId="{4DE35A1B-B4FE-D14B-A56F-1B53DDDA60FC}" type="presParOf" srcId="{88D9797F-A862-4111-826F-712D88BA7BC1}" destId="{C8F5A4BB-7382-4884-939E-CCBE7E62FAA6}" srcOrd="7" destOrd="0" presId="urn:microsoft.com/office/officeart/2005/8/layout/cycle8"/>
    <dgm:cxn modelId="{EAB7CD9E-A0B9-D248-9A63-E773A62198FB}" type="presParOf" srcId="{88D9797F-A862-4111-826F-712D88BA7BC1}" destId="{9D4F6D6A-1EC6-432D-92EE-FF23144182BB}" srcOrd="8" destOrd="0" presId="urn:microsoft.com/office/officeart/2005/8/layout/cycle8"/>
    <dgm:cxn modelId="{00D7D3E7-055A-8940-B557-0437EE38C2B3}" type="presParOf" srcId="{88D9797F-A862-4111-826F-712D88BA7BC1}" destId="{A862F595-2AF3-4A11-B8E2-2FB23A86D4CA}" srcOrd="9" destOrd="0" presId="urn:microsoft.com/office/officeart/2005/8/layout/cycle8"/>
    <dgm:cxn modelId="{F8BB5EA7-FCF2-D54D-BF19-18A032AFE55D}" type="presParOf" srcId="{88D9797F-A862-4111-826F-712D88BA7BC1}" destId="{BDA46091-0162-4911-A4A6-8BE11E3B0894}" srcOrd="10" destOrd="0" presId="urn:microsoft.com/office/officeart/2005/8/layout/cycle8"/>
    <dgm:cxn modelId="{78BCE376-E055-9A4D-A1FA-3E94A8C19D40}" type="presParOf" srcId="{88D9797F-A862-4111-826F-712D88BA7BC1}" destId="{5B93D5C0-5B7D-4267-A9DF-330B2D8C5808}" srcOrd="11" destOrd="0" presId="urn:microsoft.com/office/officeart/2005/8/layout/cycle8"/>
    <dgm:cxn modelId="{BD85329B-D95B-1F42-8785-59C3494A9E24}" type="presParOf" srcId="{88D9797F-A862-4111-826F-712D88BA7BC1}" destId="{E0C3DF38-5172-4937-945A-EE6792C8AFE6}" srcOrd="12" destOrd="0" presId="urn:microsoft.com/office/officeart/2005/8/layout/cycle8"/>
    <dgm:cxn modelId="{A91FC65B-A248-2C42-9A68-55A4B875FFDB}" type="presParOf" srcId="{88D9797F-A862-4111-826F-712D88BA7BC1}" destId="{0AABEEB8-9AA4-4BA1-B28B-4D3CE6682A1D}" srcOrd="13" destOrd="0" presId="urn:microsoft.com/office/officeart/2005/8/layout/cycle8"/>
    <dgm:cxn modelId="{B01BD282-46E0-8448-849B-0351792D73B5}" type="presParOf" srcId="{88D9797F-A862-4111-826F-712D88BA7BC1}" destId="{0436004A-A035-48D8-A6D6-39BF10FCE06E}" srcOrd="1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033494-9344-0544-A638-E88E359771A4}" type="doc">
      <dgm:prSet loTypeId="urn:microsoft.com/office/officeart/2005/8/layout/cycle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9F8CDF-499C-5547-B3AF-9652B6199659}">
      <dgm:prSet phldrT="[Text]"/>
      <dgm:spPr/>
      <dgm:t>
        <a:bodyPr/>
        <a:lstStyle/>
        <a:p>
          <a:r>
            <a:rPr lang="en-US" dirty="0" smtClean="0"/>
            <a:t>Write Code to Pass Test</a:t>
          </a:r>
          <a:endParaRPr lang="en-US" dirty="0"/>
        </a:p>
      </dgm:t>
    </dgm:pt>
    <dgm:pt modelId="{9C1E37ED-81D5-0B49-8213-A4812B39E6D8}" type="parTrans" cxnId="{E3A519E7-A81B-8C49-B2B9-C52929DCA5D6}">
      <dgm:prSet/>
      <dgm:spPr/>
      <dgm:t>
        <a:bodyPr/>
        <a:lstStyle/>
        <a:p>
          <a:endParaRPr lang="en-US"/>
        </a:p>
      </dgm:t>
    </dgm:pt>
    <dgm:pt modelId="{9ECD183D-394D-CB40-946E-501BA129F87A}" type="sibTrans" cxnId="{E3A519E7-A81B-8C49-B2B9-C52929DCA5D6}">
      <dgm:prSet/>
      <dgm:spPr/>
      <dgm:t>
        <a:bodyPr/>
        <a:lstStyle/>
        <a:p>
          <a:endParaRPr lang="en-US"/>
        </a:p>
      </dgm:t>
    </dgm:pt>
    <dgm:pt modelId="{072A29B6-E95E-2245-B0F5-549AABA6BD65}">
      <dgm:prSet phldrT="[Text]"/>
      <dgm:spPr/>
      <dgm:t>
        <a:bodyPr/>
        <a:lstStyle/>
        <a:p>
          <a:r>
            <a:rPr lang="en-US" dirty="0" smtClean="0"/>
            <a:t>Pass Static Analysis</a:t>
          </a:r>
          <a:endParaRPr lang="en-US" dirty="0"/>
        </a:p>
      </dgm:t>
    </dgm:pt>
    <dgm:pt modelId="{65054016-E45E-1D49-AE17-1B9172A578BA}" type="parTrans" cxnId="{950E5B05-2A31-5C43-9B7B-50380E9836F1}">
      <dgm:prSet/>
      <dgm:spPr/>
      <dgm:t>
        <a:bodyPr/>
        <a:lstStyle/>
        <a:p>
          <a:endParaRPr lang="en-US"/>
        </a:p>
      </dgm:t>
    </dgm:pt>
    <dgm:pt modelId="{341C7C50-9CB7-5949-867C-DCCB61096669}" type="sibTrans" cxnId="{950E5B05-2A31-5C43-9B7B-50380E9836F1}">
      <dgm:prSet/>
      <dgm:spPr/>
      <dgm:t>
        <a:bodyPr/>
        <a:lstStyle/>
        <a:p>
          <a:endParaRPr lang="en-US"/>
        </a:p>
      </dgm:t>
    </dgm:pt>
    <dgm:pt modelId="{F605E86E-638A-2448-8E93-DFEAA2E50FBC}">
      <dgm:prSet phldrT="[Text]"/>
      <dgm:spPr/>
      <dgm:t>
        <a:bodyPr/>
        <a:lstStyle/>
        <a:p>
          <a:r>
            <a:rPr lang="en-US" dirty="0" smtClean="0"/>
            <a:t>Pass Code Review</a:t>
          </a:r>
          <a:endParaRPr lang="en-US" dirty="0"/>
        </a:p>
      </dgm:t>
    </dgm:pt>
    <dgm:pt modelId="{0B648492-3544-D44B-A3C3-0921C6EB89A4}" type="parTrans" cxnId="{DCC49DA6-6245-EF4C-8CE7-66D5FDE25512}">
      <dgm:prSet/>
      <dgm:spPr/>
      <dgm:t>
        <a:bodyPr/>
        <a:lstStyle/>
        <a:p>
          <a:endParaRPr lang="en-US"/>
        </a:p>
      </dgm:t>
    </dgm:pt>
    <dgm:pt modelId="{10479387-A611-EE4C-9DFC-F8585A905239}" type="sibTrans" cxnId="{DCC49DA6-6245-EF4C-8CE7-66D5FDE25512}">
      <dgm:prSet/>
      <dgm:spPr/>
      <dgm:t>
        <a:bodyPr/>
        <a:lstStyle/>
        <a:p>
          <a:endParaRPr lang="en-US"/>
        </a:p>
      </dgm:t>
    </dgm:pt>
    <dgm:pt modelId="{8CC84ABE-1BF2-9245-BB8C-3254BF06A206}">
      <dgm:prSet phldrT="[Text]"/>
      <dgm:spPr/>
      <dgm:t>
        <a:bodyPr/>
        <a:lstStyle/>
        <a:p>
          <a:r>
            <a:rPr lang="en-US" dirty="0" smtClean="0"/>
            <a:t>Write Failing Test</a:t>
          </a:r>
          <a:endParaRPr lang="en-US" dirty="0"/>
        </a:p>
      </dgm:t>
    </dgm:pt>
    <dgm:pt modelId="{6025EFB8-533F-5548-883F-D43D9FA116E9}" type="parTrans" cxnId="{E45BBBE9-6146-9749-BB66-58A9A8059B99}">
      <dgm:prSet/>
      <dgm:spPr/>
      <dgm:t>
        <a:bodyPr/>
        <a:lstStyle/>
        <a:p>
          <a:endParaRPr lang="en-US"/>
        </a:p>
      </dgm:t>
    </dgm:pt>
    <dgm:pt modelId="{7CA8D583-FA02-0540-8CD6-64A9EF16F8EF}" type="sibTrans" cxnId="{E45BBBE9-6146-9749-BB66-58A9A8059B99}">
      <dgm:prSet/>
      <dgm:spPr/>
      <dgm:t>
        <a:bodyPr/>
        <a:lstStyle/>
        <a:p>
          <a:endParaRPr lang="en-US"/>
        </a:p>
      </dgm:t>
    </dgm:pt>
    <dgm:pt modelId="{763FE0AD-177D-BC44-8622-B433DB6DF944}" type="pres">
      <dgm:prSet presAssocID="{2E033494-9344-0544-A638-E88E359771A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184DEC-C2ED-4B42-815B-5913AB1365FB}" type="pres">
      <dgm:prSet presAssocID="{129F8CDF-499C-5547-B3AF-9652B6199659}" presName="dummy" presStyleCnt="0"/>
      <dgm:spPr/>
    </dgm:pt>
    <dgm:pt modelId="{1A3A5C80-3BAB-F34F-91B4-0623453AB133}" type="pres">
      <dgm:prSet presAssocID="{129F8CDF-499C-5547-B3AF-9652B6199659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BA9AF-EA49-1B47-BD0A-3B6AA85A4D31}" type="pres">
      <dgm:prSet presAssocID="{9ECD183D-394D-CB40-946E-501BA129F87A}" presName="sibTrans" presStyleLbl="node1" presStyleIdx="0" presStyleCnt="4"/>
      <dgm:spPr/>
      <dgm:t>
        <a:bodyPr/>
        <a:lstStyle/>
        <a:p>
          <a:endParaRPr lang="en-US"/>
        </a:p>
      </dgm:t>
    </dgm:pt>
    <dgm:pt modelId="{7683139A-BAED-E241-9173-513CE3B9C8B4}" type="pres">
      <dgm:prSet presAssocID="{072A29B6-E95E-2245-B0F5-549AABA6BD65}" presName="dummy" presStyleCnt="0"/>
      <dgm:spPr/>
    </dgm:pt>
    <dgm:pt modelId="{6AEE94DD-625D-3241-959E-E9C9A7655601}" type="pres">
      <dgm:prSet presAssocID="{072A29B6-E95E-2245-B0F5-549AABA6BD65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346A4-2EAB-AE45-B669-D60E86E5FA4C}" type="pres">
      <dgm:prSet presAssocID="{341C7C50-9CB7-5949-867C-DCCB61096669}" presName="sibTrans" presStyleLbl="node1" presStyleIdx="1" presStyleCnt="4"/>
      <dgm:spPr/>
      <dgm:t>
        <a:bodyPr/>
        <a:lstStyle/>
        <a:p>
          <a:endParaRPr lang="en-US"/>
        </a:p>
      </dgm:t>
    </dgm:pt>
    <dgm:pt modelId="{C9D62762-FCC0-7F4E-A5F5-B44996FD2C2C}" type="pres">
      <dgm:prSet presAssocID="{F605E86E-638A-2448-8E93-DFEAA2E50FBC}" presName="dummy" presStyleCnt="0"/>
      <dgm:spPr/>
    </dgm:pt>
    <dgm:pt modelId="{AF6CB18F-EFA4-754C-84F5-506846A7D730}" type="pres">
      <dgm:prSet presAssocID="{F605E86E-638A-2448-8E93-DFEAA2E50FBC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41729-AEFD-464F-872F-4460B4AF2740}" type="pres">
      <dgm:prSet presAssocID="{10479387-A611-EE4C-9DFC-F8585A905239}" presName="sibTrans" presStyleLbl="node1" presStyleIdx="2" presStyleCnt="4"/>
      <dgm:spPr/>
      <dgm:t>
        <a:bodyPr/>
        <a:lstStyle/>
        <a:p>
          <a:endParaRPr lang="en-US"/>
        </a:p>
      </dgm:t>
    </dgm:pt>
    <dgm:pt modelId="{0351F49D-FDBA-3A4F-807F-C31B4AD327B3}" type="pres">
      <dgm:prSet presAssocID="{8CC84ABE-1BF2-9245-BB8C-3254BF06A206}" presName="dummy" presStyleCnt="0"/>
      <dgm:spPr/>
    </dgm:pt>
    <dgm:pt modelId="{3900D94D-77FC-E74C-9E9B-172F5509A6A3}" type="pres">
      <dgm:prSet presAssocID="{8CC84ABE-1BF2-9245-BB8C-3254BF06A206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964509-09ED-F641-823A-0FBBE873B863}" type="pres">
      <dgm:prSet presAssocID="{7CA8D583-FA02-0540-8CD6-64A9EF16F8EF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339AF271-1988-5143-B8E7-F5BA0C2EE60E}" type="presOf" srcId="{7CA8D583-FA02-0540-8CD6-64A9EF16F8EF}" destId="{BD964509-09ED-F641-823A-0FBBE873B863}" srcOrd="0" destOrd="0" presId="urn:microsoft.com/office/officeart/2005/8/layout/cycle1"/>
    <dgm:cxn modelId="{C72A6F16-F2D2-794D-A38E-6F2CD5EFC742}" type="presOf" srcId="{2E033494-9344-0544-A638-E88E359771A4}" destId="{763FE0AD-177D-BC44-8622-B433DB6DF944}" srcOrd="0" destOrd="0" presId="urn:microsoft.com/office/officeart/2005/8/layout/cycle1"/>
    <dgm:cxn modelId="{0B45944D-DFA6-A348-82D3-041293698563}" type="presOf" srcId="{129F8CDF-499C-5547-B3AF-9652B6199659}" destId="{1A3A5C80-3BAB-F34F-91B4-0623453AB133}" srcOrd="0" destOrd="0" presId="urn:microsoft.com/office/officeart/2005/8/layout/cycle1"/>
    <dgm:cxn modelId="{A413687C-22A7-F042-9E5D-988D6C8FFDEB}" type="presOf" srcId="{9ECD183D-394D-CB40-946E-501BA129F87A}" destId="{879BA9AF-EA49-1B47-BD0A-3B6AA85A4D31}" srcOrd="0" destOrd="0" presId="urn:microsoft.com/office/officeart/2005/8/layout/cycle1"/>
    <dgm:cxn modelId="{E3A519E7-A81B-8C49-B2B9-C52929DCA5D6}" srcId="{2E033494-9344-0544-A638-E88E359771A4}" destId="{129F8CDF-499C-5547-B3AF-9652B6199659}" srcOrd="0" destOrd="0" parTransId="{9C1E37ED-81D5-0B49-8213-A4812B39E6D8}" sibTransId="{9ECD183D-394D-CB40-946E-501BA129F87A}"/>
    <dgm:cxn modelId="{E072EDED-F4C6-0E42-B476-EF7093FF4228}" type="presOf" srcId="{8CC84ABE-1BF2-9245-BB8C-3254BF06A206}" destId="{3900D94D-77FC-E74C-9E9B-172F5509A6A3}" srcOrd="0" destOrd="0" presId="urn:microsoft.com/office/officeart/2005/8/layout/cycle1"/>
    <dgm:cxn modelId="{950E5B05-2A31-5C43-9B7B-50380E9836F1}" srcId="{2E033494-9344-0544-A638-E88E359771A4}" destId="{072A29B6-E95E-2245-B0F5-549AABA6BD65}" srcOrd="1" destOrd="0" parTransId="{65054016-E45E-1D49-AE17-1B9172A578BA}" sibTransId="{341C7C50-9CB7-5949-867C-DCCB61096669}"/>
    <dgm:cxn modelId="{89BB4E08-1DFC-C54D-954E-406A40966D36}" type="presOf" srcId="{072A29B6-E95E-2245-B0F5-549AABA6BD65}" destId="{6AEE94DD-625D-3241-959E-E9C9A7655601}" srcOrd="0" destOrd="0" presId="urn:microsoft.com/office/officeart/2005/8/layout/cycle1"/>
    <dgm:cxn modelId="{6E2F4072-BC5C-8143-BD87-88E8D08C05BA}" type="presOf" srcId="{10479387-A611-EE4C-9DFC-F8585A905239}" destId="{0EC41729-AEFD-464F-872F-4460B4AF2740}" srcOrd="0" destOrd="0" presId="urn:microsoft.com/office/officeart/2005/8/layout/cycle1"/>
    <dgm:cxn modelId="{8BE394BA-AD1D-C746-956A-98FE7A708106}" type="presOf" srcId="{341C7C50-9CB7-5949-867C-DCCB61096669}" destId="{BCE346A4-2EAB-AE45-B669-D60E86E5FA4C}" srcOrd="0" destOrd="0" presId="urn:microsoft.com/office/officeart/2005/8/layout/cycle1"/>
    <dgm:cxn modelId="{E45BBBE9-6146-9749-BB66-58A9A8059B99}" srcId="{2E033494-9344-0544-A638-E88E359771A4}" destId="{8CC84ABE-1BF2-9245-BB8C-3254BF06A206}" srcOrd="3" destOrd="0" parTransId="{6025EFB8-533F-5548-883F-D43D9FA116E9}" sibTransId="{7CA8D583-FA02-0540-8CD6-64A9EF16F8EF}"/>
    <dgm:cxn modelId="{94B6143A-CB42-C941-897B-ED2DFFB8C9E9}" type="presOf" srcId="{F605E86E-638A-2448-8E93-DFEAA2E50FBC}" destId="{AF6CB18F-EFA4-754C-84F5-506846A7D730}" srcOrd="0" destOrd="0" presId="urn:microsoft.com/office/officeart/2005/8/layout/cycle1"/>
    <dgm:cxn modelId="{DCC49DA6-6245-EF4C-8CE7-66D5FDE25512}" srcId="{2E033494-9344-0544-A638-E88E359771A4}" destId="{F605E86E-638A-2448-8E93-DFEAA2E50FBC}" srcOrd="2" destOrd="0" parTransId="{0B648492-3544-D44B-A3C3-0921C6EB89A4}" sibTransId="{10479387-A611-EE4C-9DFC-F8585A905239}"/>
    <dgm:cxn modelId="{6ADF473B-AB6A-4848-B005-B5A288062BE6}" type="presParOf" srcId="{763FE0AD-177D-BC44-8622-B433DB6DF944}" destId="{A0184DEC-C2ED-4B42-815B-5913AB1365FB}" srcOrd="0" destOrd="0" presId="urn:microsoft.com/office/officeart/2005/8/layout/cycle1"/>
    <dgm:cxn modelId="{46D4083F-64CF-134B-8605-649CC5DF60EA}" type="presParOf" srcId="{763FE0AD-177D-BC44-8622-B433DB6DF944}" destId="{1A3A5C80-3BAB-F34F-91B4-0623453AB133}" srcOrd="1" destOrd="0" presId="urn:microsoft.com/office/officeart/2005/8/layout/cycle1"/>
    <dgm:cxn modelId="{4FB234FF-C4B7-4A4D-8C06-2F600644AA54}" type="presParOf" srcId="{763FE0AD-177D-BC44-8622-B433DB6DF944}" destId="{879BA9AF-EA49-1B47-BD0A-3B6AA85A4D31}" srcOrd="2" destOrd="0" presId="urn:microsoft.com/office/officeart/2005/8/layout/cycle1"/>
    <dgm:cxn modelId="{29E08F41-28E7-734C-8700-8C47D6FA6346}" type="presParOf" srcId="{763FE0AD-177D-BC44-8622-B433DB6DF944}" destId="{7683139A-BAED-E241-9173-513CE3B9C8B4}" srcOrd="3" destOrd="0" presId="urn:microsoft.com/office/officeart/2005/8/layout/cycle1"/>
    <dgm:cxn modelId="{15E4F4C6-52E4-4241-94D8-51FBFA246DDA}" type="presParOf" srcId="{763FE0AD-177D-BC44-8622-B433DB6DF944}" destId="{6AEE94DD-625D-3241-959E-E9C9A7655601}" srcOrd="4" destOrd="0" presId="urn:microsoft.com/office/officeart/2005/8/layout/cycle1"/>
    <dgm:cxn modelId="{ACC8A5CC-BBDB-2245-8DB8-6312D1E6509D}" type="presParOf" srcId="{763FE0AD-177D-BC44-8622-B433DB6DF944}" destId="{BCE346A4-2EAB-AE45-B669-D60E86E5FA4C}" srcOrd="5" destOrd="0" presId="urn:microsoft.com/office/officeart/2005/8/layout/cycle1"/>
    <dgm:cxn modelId="{8529A1BD-EB1E-9940-ADE2-B9BDE23C67FD}" type="presParOf" srcId="{763FE0AD-177D-BC44-8622-B433DB6DF944}" destId="{C9D62762-FCC0-7F4E-A5F5-B44996FD2C2C}" srcOrd="6" destOrd="0" presId="urn:microsoft.com/office/officeart/2005/8/layout/cycle1"/>
    <dgm:cxn modelId="{B1F4B973-5A24-AC45-AFC1-838DA9F7DB33}" type="presParOf" srcId="{763FE0AD-177D-BC44-8622-B433DB6DF944}" destId="{AF6CB18F-EFA4-754C-84F5-506846A7D730}" srcOrd="7" destOrd="0" presId="urn:microsoft.com/office/officeart/2005/8/layout/cycle1"/>
    <dgm:cxn modelId="{0533EB41-D0BC-4740-9A08-B0FF530823B8}" type="presParOf" srcId="{763FE0AD-177D-BC44-8622-B433DB6DF944}" destId="{0EC41729-AEFD-464F-872F-4460B4AF2740}" srcOrd="8" destOrd="0" presId="urn:microsoft.com/office/officeart/2005/8/layout/cycle1"/>
    <dgm:cxn modelId="{F81D3CEA-D04D-4245-8C3C-50A72B401CD1}" type="presParOf" srcId="{763FE0AD-177D-BC44-8622-B433DB6DF944}" destId="{0351F49D-FDBA-3A4F-807F-C31B4AD327B3}" srcOrd="9" destOrd="0" presId="urn:microsoft.com/office/officeart/2005/8/layout/cycle1"/>
    <dgm:cxn modelId="{F16CCCB9-6955-464C-9C41-EF17F77E581B}" type="presParOf" srcId="{763FE0AD-177D-BC44-8622-B433DB6DF944}" destId="{3900D94D-77FC-E74C-9E9B-172F5509A6A3}" srcOrd="10" destOrd="0" presId="urn:microsoft.com/office/officeart/2005/8/layout/cycle1"/>
    <dgm:cxn modelId="{B1EFBD12-6F83-A045-AC5D-C951BE807B78}" type="presParOf" srcId="{763FE0AD-177D-BC44-8622-B433DB6DF944}" destId="{BD964509-09ED-F641-823A-0FBBE873B863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DBB35-0416-43C6-A864-184522659468}">
      <dsp:nvSpPr>
        <dsp:cNvPr id="0" name=""/>
        <dsp:cNvSpPr/>
      </dsp:nvSpPr>
      <dsp:spPr>
        <a:xfrm>
          <a:off x="1016" y="303745"/>
          <a:ext cx="904911" cy="361964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rgbClr val="FF33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Avenir Next Regular"/>
              <a:cs typeface="Avenir Next Regular"/>
            </a:rPr>
            <a:t>User Stories</a:t>
          </a:r>
          <a:endParaRPr lang="en-US" sz="1000" kern="1200" dirty="0">
            <a:latin typeface="Avenir Next Regular"/>
            <a:cs typeface="Avenir Next Regular"/>
          </a:endParaRPr>
        </a:p>
      </dsp:txBody>
      <dsp:txXfrm>
        <a:off x="181998" y="303745"/>
        <a:ext cx="542947" cy="361964"/>
      </dsp:txXfrm>
    </dsp:sp>
    <dsp:sp modelId="{6FC4CCB3-5FD3-47BF-AA14-9CD977E994A5}">
      <dsp:nvSpPr>
        <dsp:cNvPr id="0" name=""/>
        <dsp:cNvSpPr/>
      </dsp:nvSpPr>
      <dsp:spPr>
        <a:xfrm>
          <a:off x="815436" y="303745"/>
          <a:ext cx="904911" cy="361964"/>
        </a:xfrm>
        <a:prstGeom prst="chevron">
          <a:avLst/>
        </a:prstGeom>
        <a:solidFill>
          <a:srgbClr val="A6A6A6"/>
        </a:solidFill>
        <a:ln w="25400" cap="flat" cmpd="sng" algn="ctr">
          <a:solidFill>
            <a:srgbClr val="FF33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Avenir Next Regular"/>
              <a:cs typeface="Avenir Next Regular"/>
            </a:rPr>
            <a:t>Creative</a:t>
          </a:r>
          <a:endParaRPr lang="en-US" sz="1000" kern="1200" dirty="0">
            <a:latin typeface="Avenir Next Regular"/>
            <a:cs typeface="Avenir Next Regular"/>
          </a:endParaRPr>
        </a:p>
      </dsp:txBody>
      <dsp:txXfrm>
        <a:off x="996418" y="303745"/>
        <a:ext cx="542947" cy="361964"/>
      </dsp:txXfrm>
    </dsp:sp>
    <dsp:sp modelId="{08960EF9-C75D-4F05-BA47-FBAF02B69609}">
      <dsp:nvSpPr>
        <dsp:cNvPr id="0" name=""/>
        <dsp:cNvSpPr/>
      </dsp:nvSpPr>
      <dsp:spPr>
        <a:xfrm>
          <a:off x="1629856" y="303745"/>
          <a:ext cx="904911" cy="361964"/>
        </a:xfrm>
        <a:prstGeom prst="chevron">
          <a:avLst/>
        </a:prstGeom>
        <a:solidFill>
          <a:srgbClr val="A6A6A6"/>
        </a:solidFill>
        <a:ln w="25400" cap="flat" cmpd="sng" algn="ctr">
          <a:solidFill>
            <a:srgbClr val="FF33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Avenir Next Regular"/>
              <a:cs typeface="Avenir Next Regular"/>
            </a:rPr>
            <a:t>Front End Dev</a:t>
          </a:r>
          <a:endParaRPr lang="en-US" sz="1000" kern="1200" dirty="0">
            <a:latin typeface="Avenir Next Regular"/>
            <a:cs typeface="Avenir Next Regular"/>
          </a:endParaRPr>
        </a:p>
      </dsp:txBody>
      <dsp:txXfrm>
        <a:off x="1810838" y="303745"/>
        <a:ext cx="542947" cy="361964"/>
      </dsp:txXfrm>
    </dsp:sp>
    <dsp:sp modelId="{59A97CB0-8779-4FC1-A1F5-CDAD44B62C5F}">
      <dsp:nvSpPr>
        <dsp:cNvPr id="0" name=""/>
        <dsp:cNvSpPr/>
      </dsp:nvSpPr>
      <dsp:spPr>
        <a:xfrm>
          <a:off x="2444276" y="303745"/>
          <a:ext cx="904911" cy="361964"/>
        </a:xfrm>
        <a:prstGeom prst="chevron">
          <a:avLst/>
        </a:prstGeom>
        <a:solidFill>
          <a:srgbClr val="A6A6A6"/>
        </a:solidFill>
        <a:ln w="25400" cap="flat" cmpd="sng" algn="ctr">
          <a:solidFill>
            <a:srgbClr val="FF33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Avenir Next Regular"/>
              <a:cs typeface="Avenir Next Regular"/>
            </a:rPr>
            <a:t>Back End Dev</a:t>
          </a:r>
          <a:endParaRPr lang="en-US" sz="1000" kern="1200" dirty="0">
            <a:latin typeface="Avenir Next Regular"/>
            <a:cs typeface="Avenir Next Regular"/>
          </a:endParaRPr>
        </a:p>
      </dsp:txBody>
      <dsp:txXfrm>
        <a:off x="2625258" y="303745"/>
        <a:ext cx="542947" cy="361964"/>
      </dsp:txXfrm>
    </dsp:sp>
    <dsp:sp modelId="{79C190BC-8682-456F-AFBB-6E5B06A1B3BC}">
      <dsp:nvSpPr>
        <dsp:cNvPr id="0" name=""/>
        <dsp:cNvSpPr/>
      </dsp:nvSpPr>
      <dsp:spPr>
        <a:xfrm>
          <a:off x="3258697" y="303745"/>
          <a:ext cx="904911" cy="361964"/>
        </a:xfrm>
        <a:prstGeom prst="chevron">
          <a:avLst/>
        </a:prstGeom>
        <a:solidFill>
          <a:srgbClr val="A6A6A6"/>
        </a:solidFill>
        <a:ln w="25400" cap="flat" cmpd="sng" algn="ctr">
          <a:solidFill>
            <a:srgbClr val="FF33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Avenir Next Regular"/>
              <a:cs typeface="Avenir Next Regular"/>
            </a:rPr>
            <a:t>QA</a:t>
          </a:r>
          <a:endParaRPr lang="en-US" sz="1000" kern="1200" dirty="0">
            <a:latin typeface="Avenir Next Regular"/>
            <a:cs typeface="Avenir Next Regular"/>
          </a:endParaRPr>
        </a:p>
      </dsp:txBody>
      <dsp:txXfrm>
        <a:off x="3439679" y="303745"/>
        <a:ext cx="542947" cy="361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4782C-5D80-40CB-A244-DE3EB9ADD11A}">
      <dsp:nvSpPr>
        <dsp:cNvPr id="0" name=""/>
        <dsp:cNvSpPr/>
      </dsp:nvSpPr>
      <dsp:spPr>
        <a:xfrm rot="2926303">
          <a:off x="2444030" y="60978"/>
          <a:ext cx="957623" cy="957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Client/API Development</a:t>
          </a:r>
          <a:endParaRPr lang="en-US" sz="1200" kern="1200" dirty="0"/>
        </a:p>
      </dsp:txBody>
      <dsp:txXfrm>
        <a:off x="2444030" y="60978"/>
        <a:ext cx="957623" cy="957623"/>
      </dsp:txXfrm>
    </dsp:sp>
    <dsp:sp modelId="{CF4E2A7F-B065-4717-84A1-79E1DF6DF0FA}">
      <dsp:nvSpPr>
        <dsp:cNvPr id="0" name=""/>
        <dsp:cNvSpPr/>
      </dsp:nvSpPr>
      <dsp:spPr>
        <a:xfrm>
          <a:off x="755347" y="317"/>
          <a:ext cx="2706966" cy="2706966"/>
        </a:xfrm>
        <a:prstGeom prst="circularArrow">
          <a:avLst>
            <a:gd name="adj1" fmla="val 6898"/>
            <a:gd name="adj2" fmla="val 465059"/>
            <a:gd name="adj3" fmla="val 550648"/>
            <a:gd name="adj4" fmla="val 20584293"/>
            <a:gd name="adj5" fmla="val 8048"/>
          </a:avLst>
        </a:prstGeom>
        <a:solidFill>
          <a:srgbClr val="A6A6A6"/>
        </a:solidFill>
        <a:ln w="25400" cap="flat" cmpd="sng" algn="ctr">
          <a:solidFill>
            <a:srgbClr val="FF33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E10A1-9584-47AE-9FB3-0CF1D85CDFBF}">
      <dsp:nvSpPr>
        <dsp:cNvPr id="0" name=""/>
        <dsp:cNvSpPr/>
      </dsp:nvSpPr>
      <dsp:spPr>
        <a:xfrm rot="19272087">
          <a:off x="2444030" y="1689000"/>
          <a:ext cx="957623" cy="957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QA</a:t>
          </a:r>
          <a:endParaRPr lang="en-US" sz="1400" kern="1200" dirty="0"/>
        </a:p>
      </dsp:txBody>
      <dsp:txXfrm>
        <a:off x="2444030" y="1689000"/>
        <a:ext cx="957623" cy="957623"/>
      </dsp:txXfrm>
    </dsp:sp>
    <dsp:sp modelId="{2931A1E6-A1FC-4109-96A9-735DFDE95D24}">
      <dsp:nvSpPr>
        <dsp:cNvPr id="0" name=""/>
        <dsp:cNvSpPr/>
      </dsp:nvSpPr>
      <dsp:spPr>
        <a:xfrm>
          <a:off x="755347" y="317"/>
          <a:ext cx="2706966" cy="2706966"/>
        </a:xfrm>
        <a:prstGeom prst="circularArrow">
          <a:avLst>
            <a:gd name="adj1" fmla="val 6898"/>
            <a:gd name="adj2" fmla="val 465059"/>
            <a:gd name="adj3" fmla="val 5950648"/>
            <a:gd name="adj4" fmla="val 4384293"/>
            <a:gd name="adj5" fmla="val 8048"/>
          </a:avLst>
        </a:prstGeom>
        <a:solidFill>
          <a:srgbClr val="A6A6A6"/>
        </a:solidFill>
        <a:ln w="25400" cap="flat" cmpd="sng" algn="ctr">
          <a:solidFill>
            <a:srgbClr val="FF33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E3E47-17F2-4E28-B0CD-BE0284B2B2F5}">
      <dsp:nvSpPr>
        <dsp:cNvPr id="0" name=""/>
        <dsp:cNvSpPr/>
      </dsp:nvSpPr>
      <dsp:spPr>
        <a:xfrm rot="2497429">
          <a:off x="816008" y="1689000"/>
          <a:ext cx="957623" cy="957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User    Stories</a:t>
          </a:r>
          <a:endParaRPr lang="en-US" sz="1400" kern="1200" dirty="0"/>
        </a:p>
      </dsp:txBody>
      <dsp:txXfrm>
        <a:off x="816008" y="1689000"/>
        <a:ext cx="957623" cy="957623"/>
      </dsp:txXfrm>
    </dsp:sp>
    <dsp:sp modelId="{8F570CD0-5D66-46D5-97B4-4482343F1441}">
      <dsp:nvSpPr>
        <dsp:cNvPr id="0" name=""/>
        <dsp:cNvSpPr/>
      </dsp:nvSpPr>
      <dsp:spPr>
        <a:xfrm>
          <a:off x="755347" y="317"/>
          <a:ext cx="2706966" cy="2706966"/>
        </a:xfrm>
        <a:prstGeom prst="circularArrow">
          <a:avLst>
            <a:gd name="adj1" fmla="val 6898"/>
            <a:gd name="adj2" fmla="val 465059"/>
            <a:gd name="adj3" fmla="val 11350648"/>
            <a:gd name="adj4" fmla="val 9784293"/>
            <a:gd name="adj5" fmla="val 8048"/>
          </a:avLst>
        </a:prstGeom>
        <a:solidFill>
          <a:srgbClr val="A6A6A6"/>
        </a:solidFill>
        <a:ln w="25400" cap="flat" cmpd="sng" algn="ctr">
          <a:solidFill>
            <a:srgbClr val="FF33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05B13-A505-4F52-B1BE-C415B819A1FB}">
      <dsp:nvSpPr>
        <dsp:cNvPr id="0" name=""/>
        <dsp:cNvSpPr/>
      </dsp:nvSpPr>
      <dsp:spPr>
        <a:xfrm rot="18708556">
          <a:off x="816008" y="60978"/>
          <a:ext cx="957623" cy="957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UX / Creative</a:t>
          </a:r>
          <a:endParaRPr lang="en-US" sz="1400" kern="1200" dirty="0"/>
        </a:p>
      </dsp:txBody>
      <dsp:txXfrm>
        <a:off x="816008" y="60978"/>
        <a:ext cx="957623" cy="957623"/>
      </dsp:txXfrm>
    </dsp:sp>
    <dsp:sp modelId="{36EC0269-CA4B-49E3-904C-7907C75F0014}">
      <dsp:nvSpPr>
        <dsp:cNvPr id="0" name=""/>
        <dsp:cNvSpPr/>
      </dsp:nvSpPr>
      <dsp:spPr>
        <a:xfrm>
          <a:off x="755347" y="317"/>
          <a:ext cx="2706966" cy="2706966"/>
        </a:xfrm>
        <a:prstGeom prst="circularArrow">
          <a:avLst>
            <a:gd name="adj1" fmla="val 6898"/>
            <a:gd name="adj2" fmla="val 465059"/>
            <a:gd name="adj3" fmla="val 16750648"/>
            <a:gd name="adj4" fmla="val 15184293"/>
            <a:gd name="adj5" fmla="val 8048"/>
          </a:avLst>
        </a:prstGeom>
        <a:solidFill>
          <a:srgbClr val="A6A6A6"/>
        </a:solidFill>
        <a:ln w="25400" cap="flat" cmpd="sng" algn="ctr">
          <a:solidFill>
            <a:srgbClr val="FF33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585F0-FE96-4179-BF36-2AB66049D4D7}">
      <dsp:nvSpPr>
        <dsp:cNvPr id="0" name=""/>
        <dsp:cNvSpPr/>
      </dsp:nvSpPr>
      <dsp:spPr>
        <a:xfrm>
          <a:off x="714653" y="123492"/>
          <a:ext cx="1595905" cy="1595905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2">
                  <a:lumMod val="50000"/>
                </a:schemeClr>
              </a:solidFill>
            </a:rPr>
            <a:t>App Arch</a:t>
          </a:r>
          <a:endParaRPr lang="en-US" sz="16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1555733" y="461672"/>
        <a:ext cx="569966" cy="474971"/>
      </dsp:txXfrm>
    </dsp:sp>
    <dsp:sp modelId="{C6DAAEA7-4B67-4947-B19B-6F7E02D5B655}">
      <dsp:nvSpPr>
        <dsp:cNvPr id="0" name=""/>
        <dsp:cNvSpPr/>
      </dsp:nvSpPr>
      <dsp:spPr>
        <a:xfrm>
          <a:off x="681785" y="180489"/>
          <a:ext cx="1595905" cy="1595905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accent2">
                  <a:lumMod val="50000"/>
                </a:schemeClr>
              </a:solidFill>
            </a:rPr>
            <a:t>Exec Arch</a:t>
          </a:r>
          <a:endParaRPr lang="en-US" sz="14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1061762" y="1215927"/>
        <a:ext cx="854949" cy="417975"/>
      </dsp:txXfrm>
    </dsp:sp>
    <dsp:sp modelId="{9D4F6D6A-1EC6-432D-92EE-FF23144182BB}">
      <dsp:nvSpPr>
        <dsp:cNvPr id="0" name=""/>
        <dsp:cNvSpPr/>
      </dsp:nvSpPr>
      <dsp:spPr>
        <a:xfrm>
          <a:off x="648917" y="123492"/>
          <a:ext cx="1595905" cy="1595905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2">
                  <a:lumMod val="50000"/>
                </a:schemeClr>
              </a:solidFill>
            </a:rPr>
            <a:t>Dev Ops</a:t>
          </a:r>
          <a:endParaRPr lang="en-US" sz="14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833776" y="461672"/>
        <a:ext cx="569966" cy="474971"/>
      </dsp:txXfrm>
    </dsp:sp>
    <dsp:sp modelId="{E0C3DF38-5172-4937-945A-EE6792C8AFE6}">
      <dsp:nvSpPr>
        <dsp:cNvPr id="0" name=""/>
        <dsp:cNvSpPr/>
      </dsp:nvSpPr>
      <dsp:spPr>
        <a:xfrm>
          <a:off x="615991" y="24698"/>
          <a:ext cx="1793493" cy="1793493"/>
        </a:xfrm>
        <a:prstGeom prst="leftCircularArrow">
          <a:avLst>
            <a:gd name="adj1" fmla="val 5085"/>
            <a:gd name="adj2" fmla="val 327528"/>
            <a:gd name="adj3" fmla="val 16526961"/>
            <a:gd name="adj4" fmla="val 1800000"/>
            <a:gd name="adj5" fmla="val 5932"/>
          </a:avLst>
        </a:prstGeom>
        <a:solidFill>
          <a:srgbClr val="9C1C15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ABEEB8-9AA4-4BA1-B28B-4D3CE6682A1D}">
      <dsp:nvSpPr>
        <dsp:cNvPr id="0" name=""/>
        <dsp:cNvSpPr/>
      </dsp:nvSpPr>
      <dsp:spPr>
        <a:xfrm>
          <a:off x="582991" y="81594"/>
          <a:ext cx="1793493" cy="1793493"/>
        </a:xfrm>
        <a:prstGeom prst="leftCircularArrow">
          <a:avLst>
            <a:gd name="adj1" fmla="val 5085"/>
            <a:gd name="adj2" fmla="val 327528"/>
            <a:gd name="adj3" fmla="val 2128030"/>
            <a:gd name="adj4" fmla="val 8999498"/>
            <a:gd name="adj5" fmla="val 5932"/>
          </a:avLst>
        </a:prstGeom>
        <a:solidFill>
          <a:srgbClr val="9C1C15"/>
        </a:solidFill>
        <a:ln>
          <a:solidFill>
            <a:srgbClr val="C91C15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36004A-A035-48D8-A6D6-39BF10FCE06E}">
      <dsp:nvSpPr>
        <dsp:cNvPr id="0" name=""/>
        <dsp:cNvSpPr/>
      </dsp:nvSpPr>
      <dsp:spPr>
        <a:xfrm>
          <a:off x="549991" y="24698"/>
          <a:ext cx="1793493" cy="1793493"/>
        </a:xfrm>
        <a:prstGeom prst="leftCircularArrow">
          <a:avLst>
            <a:gd name="adj1" fmla="val 5085"/>
            <a:gd name="adj2" fmla="val 327528"/>
            <a:gd name="adj3" fmla="val 9327528"/>
            <a:gd name="adj4" fmla="val 16200568"/>
            <a:gd name="adj5" fmla="val 5932"/>
          </a:avLst>
        </a:prstGeom>
        <a:solidFill>
          <a:srgbClr val="9C1C15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A5C80-3BAB-F34F-91B4-0623453AB133}">
      <dsp:nvSpPr>
        <dsp:cNvPr id="0" name=""/>
        <dsp:cNvSpPr/>
      </dsp:nvSpPr>
      <dsp:spPr>
        <a:xfrm>
          <a:off x="2140872" y="47664"/>
          <a:ext cx="747067" cy="7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Write Code to Pass Test</a:t>
          </a:r>
          <a:endParaRPr lang="en-US" sz="1300" kern="1200" dirty="0"/>
        </a:p>
      </dsp:txBody>
      <dsp:txXfrm>
        <a:off x="2140872" y="47664"/>
        <a:ext cx="747067" cy="747067"/>
      </dsp:txXfrm>
    </dsp:sp>
    <dsp:sp modelId="{879BA9AF-EA49-1B47-BD0A-3B6AA85A4D31}">
      <dsp:nvSpPr>
        <dsp:cNvPr id="0" name=""/>
        <dsp:cNvSpPr/>
      </dsp:nvSpPr>
      <dsp:spPr>
        <a:xfrm>
          <a:off x="824029" y="434"/>
          <a:ext cx="2111140" cy="2111140"/>
        </a:xfrm>
        <a:prstGeom prst="circularArrow">
          <a:avLst>
            <a:gd name="adj1" fmla="val 6900"/>
            <a:gd name="adj2" fmla="val 465224"/>
            <a:gd name="adj3" fmla="val 549954"/>
            <a:gd name="adj4" fmla="val 20584822"/>
            <a:gd name="adj5" fmla="val 805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EE94DD-625D-3241-959E-E9C9A7655601}">
      <dsp:nvSpPr>
        <dsp:cNvPr id="0" name=""/>
        <dsp:cNvSpPr/>
      </dsp:nvSpPr>
      <dsp:spPr>
        <a:xfrm>
          <a:off x="2140872" y="1317277"/>
          <a:ext cx="747067" cy="7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Pass Static Analysis</a:t>
          </a:r>
          <a:endParaRPr lang="en-US" sz="1300" kern="1200" dirty="0"/>
        </a:p>
      </dsp:txBody>
      <dsp:txXfrm>
        <a:off x="2140872" y="1317277"/>
        <a:ext cx="747067" cy="747067"/>
      </dsp:txXfrm>
    </dsp:sp>
    <dsp:sp modelId="{BCE346A4-2EAB-AE45-B669-D60E86E5FA4C}">
      <dsp:nvSpPr>
        <dsp:cNvPr id="0" name=""/>
        <dsp:cNvSpPr/>
      </dsp:nvSpPr>
      <dsp:spPr>
        <a:xfrm>
          <a:off x="824029" y="434"/>
          <a:ext cx="2111140" cy="2111140"/>
        </a:xfrm>
        <a:prstGeom prst="circularArrow">
          <a:avLst>
            <a:gd name="adj1" fmla="val 6900"/>
            <a:gd name="adj2" fmla="val 465224"/>
            <a:gd name="adj3" fmla="val 5949954"/>
            <a:gd name="adj4" fmla="val 4384822"/>
            <a:gd name="adj5" fmla="val 805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6CB18F-EFA4-754C-84F5-506846A7D730}">
      <dsp:nvSpPr>
        <dsp:cNvPr id="0" name=""/>
        <dsp:cNvSpPr/>
      </dsp:nvSpPr>
      <dsp:spPr>
        <a:xfrm>
          <a:off x="871259" y="1317277"/>
          <a:ext cx="747067" cy="7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Pass Code Review</a:t>
          </a:r>
          <a:endParaRPr lang="en-US" sz="1300" kern="1200" dirty="0"/>
        </a:p>
      </dsp:txBody>
      <dsp:txXfrm>
        <a:off x="871259" y="1317277"/>
        <a:ext cx="747067" cy="747067"/>
      </dsp:txXfrm>
    </dsp:sp>
    <dsp:sp modelId="{0EC41729-AEFD-464F-872F-4460B4AF2740}">
      <dsp:nvSpPr>
        <dsp:cNvPr id="0" name=""/>
        <dsp:cNvSpPr/>
      </dsp:nvSpPr>
      <dsp:spPr>
        <a:xfrm>
          <a:off x="824029" y="434"/>
          <a:ext cx="2111140" cy="2111140"/>
        </a:xfrm>
        <a:prstGeom prst="circularArrow">
          <a:avLst>
            <a:gd name="adj1" fmla="val 6900"/>
            <a:gd name="adj2" fmla="val 465224"/>
            <a:gd name="adj3" fmla="val 11349954"/>
            <a:gd name="adj4" fmla="val 9784822"/>
            <a:gd name="adj5" fmla="val 805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00D94D-77FC-E74C-9E9B-172F5509A6A3}">
      <dsp:nvSpPr>
        <dsp:cNvPr id="0" name=""/>
        <dsp:cNvSpPr/>
      </dsp:nvSpPr>
      <dsp:spPr>
        <a:xfrm>
          <a:off x="871259" y="47664"/>
          <a:ext cx="747067" cy="7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Write Failing Test</a:t>
          </a:r>
          <a:endParaRPr lang="en-US" sz="1300" kern="1200" dirty="0"/>
        </a:p>
      </dsp:txBody>
      <dsp:txXfrm>
        <a:off x="871259" y="47664"/>
        <a:ext cx="747067" cy="747067"/>
      </dsp:txXfrm>
    </dsp:sp>
    <dsp:sp modelId="{BD964509-09ED-F641-823A-0FBBE873B863}">
      <dsp:nvSpPr>
        <dsp:cNvPr id="0" name=""/>
        <dsp:cNvSpPr/>
      </dsp:nvSpPr>
      <dsp:spPr>
        <a:xfrm>
          <a:off x="824029" y="434"/>
          <a:ext cx="2111140" cy="2111140"/>
        </a:xfrm>
        <a:prstGeom prst="circularArrow">
          <a:avLst>
            <a:gd name="adj1" fmla="val 6900"/>
            <a:gd name="adj2" fmla="val 465224"/>
            <a:gd name="adj3" fmla="val 16749954"/>
            <a:gd name="adj4" fmla="val 15184822"/>
            <a:gd name="adj5" fmla="val 805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31B9-D2D4-4D43-8CBF-D0184DDEB7D7}" type="datetimeFigureOut">
              <a:rPr lang="en-AU" smtClean="0"/>
              <a:t>1/12/15</a:t>
            </a:fld>
            <a:endParaRPr lang="en-AU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A0147-0BBB-4754-93D4-F4A2B787A1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1956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287587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239713" y="336550"/>
            <a:ext cx="7337426" cy="4127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572000"/>
            <a:ext cx="5486400" cy="3886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85800" y="8685213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2004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50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Engagement </a:t>
            </a:r>
            <a:r>
              <a:rPr lang="en-US" u="sng" baseline="0" dirty="0" smtClean="0"/>
              <a:t>Contacts:</a:t>
            </a:r>
            <a:r>
              <a:rPr lang="en-US" u="none" baseline="0" dirty="0" smtClean="0"/>
              <a:t> </a:t>
            </a:r>
          </a:p>
          <a:p>
            <a:r>
              <a:rPr lang="en-US" dirty="0" err="1" smtClean="0"/>
              <a:t>Murali</a:t>
            </a:r>
            <a:r>
              <a:rPr lang="en-US" dirty="0" smtClean="0"/>
              <a:t> </a:t>
            </a:r>
            <a:r>
              <a:rPr lang="en-US" dirty="0" err="1" smtClean="0"/>
              <a:t>Rao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murali.rao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Sachin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Patil</a:t>
            </a:r>
            <a:r>
              <a:rPr lang="en-US" baseline="0" dirty="0" smtClean="0"/>
              <a:t>, Mohammad </a:t>
            </a:r>
            <a:r>
              <a:rPr lang="en-US" baseline="0" dirty="0" err="1" smtClean="0"/>
              <a:t>Anwer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Dhanashree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Dalal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376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Engagement </a:t>
            </a:r>
            <a:r>
              <a:rPr lang="en-US" u="sng" baseline="0" dirty="0" smtClean="0"/>
              <a:t>Contacts:</a:t>
            </a:r>
            <a:r>
              <a:rPr lang="en-US" u="none" baseline="0" dirty="0" smtClean="0"/>
              <a:t> </a:t>
            </a:r>
          </a:p>
          <a:p>
            <a:r>
              <a:rPr lang="en-US" dirty="0" smtClean="0"/>
              <a:t>Sven</a:t>
            </a:r>
            <a:r>
              <a:rPr lang="en-US" baseline="0" dirty="0" smtClean="0"/>
              <a:t> G. </a:t>
            </a:r>
            <a:r>
              <a:rPr lang="en-US" baseline="0" dirty="0" err="1" smtClean="0"/>
              <a:t>Loberg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sven.g.loberg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Dhananjay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Goswami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dhananjay.goswami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77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Engagement </a:t>
            </a:r>
            <a:r>
              <a:rPr lang="en-US" u="sng" baseline="0" dirty="0" smtClean="0"/>
              <a:t>Contacts:</a:t>
            </a:r>
            <a:r>
              <a:rPr lang="en-US" u="none" baseline="0" dirty="0" smtClean="0"/>
              <a:t> </a:t>
            </a:r>
          </a:p>
          <a:p>
            <a:r>
              <a:rPr lang="en-US" dirty="0" smtClean="0"/>
              <a:t>Sven</a:t>
            </a:r>
            <a:r>
              <a:rPr lang="en-US" baseline="0" dirty="0" smtClean="0"/>
              <a:t> G. </a:t>
            </a:r>
            <a:r>
              <a:rPr lang="en-US" baseline="0" dirty="0" err="1" smtClean="0"/>
              <a:t>Loberg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sven.g.loberg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Dhananjay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Goswami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dhananjay.goswami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12DDA7-7063-F242-B4AA-0E25E468074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5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Engagement </a:t>
            </a:r>
            <a:r>
              <a:rPr lang="en-US" u="sng" baseline="0" dirty="0" smtClean="0"/>
              <a:t>Contacts:</a:t>
            </a:r>
            <a:r>
              <a:rPr lang="en-US" u="none" baseline="0" dirty="0" smtClean="0"/>
              <a:t> </a:t>
            </a:r>
          </a:p>
          <a:p>
            <a:r>
              <a:rPr lang="en-US" dirty="0" err="1" smtClean="0"/>
              <a:t>Murali</a:t>
            </a:r>
            <a:r>
              <a:rPr lang="en-US" dirty="0" smtClean="0"/>
              <a:t> </a:t>
            </a:r>
            <a:r>
              <a:rPr lang="en-US" dirty="0" err="1" smtClean="0"/>
              <a:t>Rao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murali.rao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Sachin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Patil</a:t>
            </a:r>
            <a:r>
              <a:rPr lang="en-US" baseline="0" dirty="0" smtClean="0"/>
              <a:t>, Mohammad </a:t>
            </a:r>
            <a:r>
              <a:rPr lang="en-US" baseline="0" dirty="0" err="1" smtClean="0"/>
              <a:t>Anwer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Dhanashree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Dalal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376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Engagement </a:t>
            </a:r>
            <a:r>
              <a:rPr lang="en-US" u="sng" baseline="0" dirty="0" smtClean="0"/>
              <a:t>Contacts:</a:t>
            </a:r>
            <a:r>
              <a:rPr lang="en-US" u="none" baseline="0" dirty="0" smtClean="0"/>
              <a:t> </a:t>
            </a:r>
          </a:p>
          <a:p>
            <a:r>
              <a:rPr lang="en-US" dirty="0" err="1" smtClean="0"/>
              <a:t>Murali</a:t>
            </a:r>
            <a:r>
              <a:rPr lang="en-US" dirty="0" smtClean="0"/>
              <a:t> </a:t>
            </a:r>
            <a:r>
              <a:rPr lang="en-US" dirty="0" err="1" smtClean="0"/>
              <a:t>Rao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murali.rao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Sachin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Patil</a:t>
            </a:r>
            <a:r>
              <a:rPr lang="en-US" baseline="0" dirty="0" smtClean="0"/>
              <a:t>, Mohammad </a:t>
            </a:r>
            <a:r>
              <a:rPr lang="en-US" baseline="0" dirty="0" err="1" smtClean="0"/>
              <a:t>Anwer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Dhanashree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Dalal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376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Engagement </a:t>
            </a:r>
            <a:r>
              <a:rPr lang="en-US" u="sng" baseline="0" dirty="0" smtClean="0"/>
              <a:t>Contacts:</a:t>
            </a:r>
            <a:r>
              <a:rPr lang="en-US" u="none" baseline="0" dirty="0" smtClean="0"/>
              <a:t> </a:t>
            </a:r>
          </a:p>
          <a:p>
            <a:r>
              <a:rPr lang="en-US" dirty="0" err="1" smtClean="0"/>
              <a:t>Murali</a:t>
            </a:r>
            <a:r>
              <a:rPr lang="en-US" dirty="0" smtClean="0"/>
              <a:t> </a:t>
            </a:r>
            <a:r>
              <a:rPr lang="en-US" dirty="0" err="1" smtClean="0"/>
              <a:t>Rao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murali.rao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Sachin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Patil</a:t>
            </a:r>
            <a:r>
              <a:rPr lang="en-US" baseline="0" dirty="0" smtClean="0"/>
              <a:t>, Mohammad </a:t>
            </a:r>
            <a:r>
              <a:rPr lang="en-US" baseline="0" dirty="0" err="1" smtClean="0"/>
              <a:t>Anwer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Dhanashree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Dalal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6214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Engagement </a:t>
            </a:r>
            <a:r>
              <a:rPr lang="en-US" u="sng" baseline="0" dirty="0" smtClean="0"/>
              <a:t>Contacts:</a:t>
            </a:r>
            <a:r>
              <a:rPr lang="en-US" u="none" baseline="0" dirty="0" smtClean="0"/>
              <a:t> </a:t>
            </a:r>
          </a:p>
          <a:p>
            <a:r>
              <a:rPr lang="en-US" dirty="0" err="1" smtClean="0"/>
              <a:t>Murali</a:t>
            </a:r>
            <a:r>
              <a:rPr lang="en-US" dirty="0" smtClean="0"/>
              <a:t> </a:t>
            </a:r>
            <a:r>
              <a:rPr lang="en-US" dirty="0" err="1" smtClean="0"/>
              <a:t>Rao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murali.rao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Sachin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Patil</a:t>
            </a:r>
            <a:r>
              <a:rPr lang="en-US" baseline="0" dirty="0" smtClean="0"/>
              <a:t>, Mohammad </a:t>
            </a:r>
            <a:r>
              <a:rPr lang="en-US" baseline="0" dirty="0" err="1" smtClean="0"/>
              <a:t>Anwer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Dhanashree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Dalal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376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53845" cy="5143501"/>
          </a:xfrm>
          <a:prstGeom prst="rect">
            <a:avLst/>
          </a:prstGeom>
        </p:spPr>
      </p:pic>
      <p:pic>
        <p:nvPicPr>
          <p:cNvPr id="4" name="Picture 3" descr="Screen Shot 2014-01-08 at 11.14.02 A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945" y="120316"/>
            <a:ext cx="2461728" cy="1219200"/>
          </a:xfrm>
          <a:prstGeom prst="rect">
            <a:avLst/>
          </a:prstGeom>
        </p:spPr>
      </p:pic>
      <p:pic>
        <p:nvPicPr>
          <p:cNvPr id="5" name="Picture 4" descr="Screen Shot 2014-01-08 at 11.14.06 AM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0319" y="713665"/>
            <a:ext cx="3557677" cy="2716881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 bwMode="auto">
          <a:xfrm>
            <a:off x="461965" y="1936640"/>
            <a:ext cx="5175673" cy="707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de-DE" sz="2800" b="1" i="0" dirty="0">
                <a:solidFill>
                  <a:srgbClr val="C91C15"/>
                </a:solidFill>
                <a:latin typeface="Avenir Next Regular"/>
                <a:cs typeface="Avenir Next Regular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 bwMode="auto">
          <a:xfrm>
            <a:off x="465144" y="2625756"/>
            <a:ext cx="5000558" cy="461665"/>
          </a:xfrm>
          <a:prstGeom prst="rect">
            <a:avLst/>
          </a:prstGeom>
          <a:ln w="9525"/>
        </p:spPr>
        <p:txBody>
          <a:bodyPr lIns="0" tIns="0" rIns="0" bIns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de-DE" sz="2000" dirty="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709" y="4716166"/>
            <a:ext cx="3024283" cy="1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455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175" y="1665127"/>
            <a:ext cx="7772400" cy="1021556"/>
          </a:xfrm>
        </p:spPr>
        <p:txBody>
          <a:bodyPr anchor="t"/>
          <a:lstStyle>
            <a:lvl1pPr algn="l">
              <a:defRPr sz="4000" b="0" cap="all" baseline="0">
                <a:latin typeface="Avenir Next Regular"/>
                <a:cs typeface="Avenir Next Regular"/>
              </a:defRPr>
            </a:lvl1pPr>
          </a:lstStyle>
          <a:p>
            <a:r>
              <a:rPr lang="en-US" dirty="0" smtClean="0"/>
              <a:t>Separator / APPENDIX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11059"/>
            <a:ext cx="91440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latin typeface="Avenir Book"/>
                <a:cs typeface="Avenir Book"/>
              </a:rPr>
              <a:t>© 2014 Accenture All Rights Reserved</a:t>
            </a:r>
          </a:p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4014" y="4767263"/>
            <a:ext cx="2133600" cy="273844"/>
          </a:xfrm>
        </p:spPr>
        <p:txBody>
          <a:bodyPr/>
          <a:lstStyle/>
          <a:p>
            <a:fld id="{68F01A0F-09BA-8F4E-BAF1-40291A86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3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28" y="0"/>
            <a:ext cx="8708656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/>
            </a:lvl1pPr>
          </a:lstStyle>
          <a:p>
            <a:pPr lvl="0"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7540"/>
          <a:stretch/>
        </p:blipFill>
        <p:spPr>
          <a:xfrm>
            <a:off x="0" y="1754"/>
            <a:ext cx="9141881" cy="7586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92" y="4766717"/>
            <a:ext cx="540423" cy="2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1582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 Cover">
    <p:bg>
      <p:bgPr>
        <a:gradFill flip="none" rotWithShape="1">
          <a:gsLst>
            <a:gs pos="49000">
              <a:schemeClr val="bg1"/>
            </a:gs>
            <a:gs pos="50000">
              <a:schemeClr val="accent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6166834" y="0"/>
            <a:ext cx="2977166" cy="2451161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gray">
          <a:xfrm>
            <a:off x="0" y="2451161"/>
            <a:ext cx="9144000" cy="294864"/>
          </a:xfrm>
          <a:prstGeom prst="rect">
            <a:avLst/>
          </a:prstGeom>
          <a:solidFill>
            <a:schemeClr val="accent6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kern="0" cap="none" spc="0" normalizeH="0" baseline="0" noProof="0" dirty="0" err="1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2489" y="1"/>
            <a:ext cx="5718208" cy="826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 algn="l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03201" y="2835077"/>
            <a:ext cx="2740602" cy="199833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  <a:lvl2pPr marL="174625" indent="0">
              <a:buNone/>
              <a:defRPr sz="1000"/>
            </a:lvl2pPr>
            <a:lvl3pPr marL="363538" indent="0">
              <a:buNone/>
              <a:defRPr sz="900"/>
            </a:lvl3pPr>
            <a:lvl4pPr marL="538163" indent="0">
              <a:buNone/>
              <a:defRPr sz="800"/>
            </a:lvl4pPr>
            <a:lvl5pPr marL="712787" indent="0">
              <a:buNone/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166834" y="2835077"/>
            <a:ext cx="2740602" cy="199833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  <a:lvl2pPr marL="174625" indent="0">
              <a:buNone/>
              <a:defRPr sz="1000"/>
            </a:lvl2pPr>
            <a:lvl3pPr marL="363538" indent="0">
              <a:buNone/>
              <a:defRPr sz="900"/>
            </a:lvl3pPr>
            <a:lvl4pPr marL="538163" indent="0">
              <a:buNone/>
              <a:defRPr sz="800"/>
            </a:lvl4pPr>
            <a:lvl5pPr marL="712787" indent="0">
              <a:buNone/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2"/>
          </p:nvPr>
        </p:nvSpPr>
        <p:spPr>
          <a:xfrm>
            <a:off x="3180094" y="2835077"/>
            <a:ext cx="2740602" cy="199833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  <a:lvl2pPr marL="174625" indent="0">
              <a:buNone/>
              <a:defRPr sz="1000"/>
            </a:lvl2pPr>
            <a:lvl3pPr marL="363538" indent="0">
              <a:buNone/>
              <a:defRPr sz="900"/>
            </a:lvl3pPr>
            <a:lvl4pPr marL="538163" indent="0">
              <a:buNone/>
              <a:defRPr sz="800"/>
            </a:lvl4pPr>
            <a:lvl5pPr marL="712787" indent="0">
              <a:buNone/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02488" y="2490537"/>
            <a:ext cx="2741315" cy="2419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50" b="1" cap="small" normalizeH="0" dirty="0" smtClean="0">
                <a:solidFill>
                  <a:schemeClr val="accent1"/>
                </a:solidFill>
                <a:latin typeface="+mj-lt"/>
              </a:rPr>
              <a:t>business challenge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180094" y="2544056"/>
            <a:ext cx="2741315" cy="2019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50" b="1" cap="small" normalizeH="0" dirty="0" smtClean="0">
                <a:solidFill>
                  <a:schemeClr val="accent1"/>
                </a:solidFill>
                <a:latin typeface="+mj-lt"/>
              </a:rPr>
              <a:t>approach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166834" y="2533577"/>
            <a:ext cx="2741315" cy="2019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50" b="1" cap="small" normalizeH="0" dirty="0" smtClean="0">
                <a:solidFill>
                  <a:schemeClr val="accent1"/>
                </a:solidFill>
                <a:latin typeface="+mj-lt"/>
              </a:rPr>
              <a:t>outcomes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2488" y="2748370"/>
            <a:ext cx="2741315" cy="0"/>
          </a:xfrm>
          <a:prstGeom prst="line">
            <a:avLst/>
          </a:prstGeom>
          <a:ln>
            <a:solidFill>
              <a:srgbClr val="CA2F3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3180094" y="2748370"/>
            <a:ext cx="2741315" cy="0"/>
          </a:xfrm>
          <a:prstGeom prst="line">
            <a:avLst/>
          </a:prstGeom>
          <a:ln>
            <a:solidFill>
              <a:srgbClr val="CA2F3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166834" y="2748370"/>
            <a:ext cx="2741315" cy="0"/>
          </a:xfrm>
          <a:prstGeom prst="line">
            <a:avLst/>
          </a:prstGeom>
          <a:ln>
            <a:solidFill>
              <a:srgbClr val="CA2F3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ontent Placeholder 26"/>
          <p:cNvSpPr>
            <a:spLocks noGrp="1"/>
          </p:cNvSpPr>
          <p:nvPr>
            <p:ph sz="quarter" idx="14"/>
          </p:nvPr>
        </p:nvSpPr>
        <p:spPr>
          <a:xfrm>
            <a:off x="203200" y="827088"/>
            <a:ext cx="5718175" cy="139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lvl="0">
              <a:buClr>
                <a:schemeClr val="accent1"/>
              </a:buClr>
              <a:buSzPct val="125000"/>
            </a:pPr>
            <a:r>
              <a:rPr lang="en-US" smtClean="0"/>
              <a:t>Click to edit Master text styles</a:t>
            </a:r>
          </a:p>
          <a:p>
            <a:pPr lvl="1">
              <a:buClr>
                <a:schemeClr val="accent1"/>
              </a:buClr>
              <a:buSzPct val="125000"/>
            </a:pPr>
            <a:r>
              <a:rPr lang="en-US" smtClean="0"/>
              <a:t>Second level</a:t>
            </a:r>
          </a:p>
          <a:p>
            <a:pPr lvl="2">
              <a:buClr>
                <a:schemeClr val="accent1"/>
              </a:buClr>
              <a:buSzPct val="125000"/>
            </a:pPr>
            <a:r>
              <a:rPr lang="en-US" smtClean="0"/>
              <a:t>Third level</a:t>
            </a:r>
          </a:p>
          <a:p>
            <a:pPr lvl="3">
              <a:buClr>
                <a:schemeClr val="accent1"/>
              </a:buClr>
              <a:buSzPct val="125000"/>
            </a:pPr>
            <a:r>
              <a:rPr lang="en-US" smtClean="0"/>
              <a:t>Fourth level</a:t>
            </a:r>
          </a:p>
          <a:p>
            <a:pPr lvl="4">
              <a:buClr>
                <a:schemeClr val="accent1"/>
              </a:buClr>
              <a:buSzPct val="125000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2439658"/>
            <a:ext cx="9144000" cy="205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FFFFFF"/>
              </a:gs>
              <a:gs pos="50000">
                <a:schemeClr val="bg1">
                  <a:lumMod val="75000"/>
                  <a:alpha val="6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865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 Multi-Page (Alt)">
    <p:bg>
      <p:bgPr>
        <a:gradFill flip="none" rotWithShape="1">
          <a:gsLst>
            <a:gs pos="71000">
              <a:schemeClr val="bg1"/>
            </a:gs>
            <a:gs pos="72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6403287" y="0"/>
            <a:ext cx="198908" cy="5143500"/>
          </a:xfrm>
          <a:prstGeom prst="rect">
            <a:avLst/>
          </a:prstGeom>
          <a:solidFill>
            <a:schemeClr val="accent6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kern="0" cap="none" spc="0" normalizeH="0" baseline="0" noProof="0" dirty="0" err="1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07" y="-7253"/>
            <a:ext cx="6041782" cy="826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/>
            </a:lvl1pPr>
          </a:lstStyle>
          <a:p>
            <a:pPr lvl="0"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07963" y="1009650"/>
            <a:ext cx="6042025" cy="382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smtClean="0"/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lvl="0">
              <a:buClr>
                <a:schemeClr val="accent1"/>
              </a:buClr>
              <a:buSzPct val="125000"/>
            </a:pPr>
            <a:r>
              <a:rPr lang="en-US" smtClean="0"/>
              <a:t>Click to edit Master text styles</a:t>
            </a:r>
          </a:p>
          <a:p>
            <a:pPr lvl="1">
              <a:buClr>
                <a:schemeClr val="accent1"/>
              </a:buClr>
              <a:buSzPct val="125000"/>
            </a:pPr>
            <a:r>
              <a:rPr lang="en-US" smtClean="0"/>
              <a:t>Second level</a:t>
            </a:r>
          </a:p>
          <a:p>
            <a:pPr lvl="2">
              <a:buClr>
                <a:schemeClr val="accent1"/>
              </a:buClr>
              <a:buSzPct val="125000"/>
            </a:pPr>
            <a:r>
              <a:rPr lang="en-US" smtClean="0"/>
              <a:t>Third level</a:t>
            </a:r>
          </a:p>
          <a:p>
            <a:pPr lvl="3">
              <a:buClr>
                <a:schemeClr val="accent1"/>
              </a:buClr>
              <a:buSzPct val="125000"/>
            </a:pPr>
            <a:r>
              <a:rPr lang="en-US" smtClean="0"/>
              <a:t>Fourth level</a:t>
            </a:r>
          </a:p>
          <a:p>
            <a:pPr lvl="4">
              <a:buClr>
                <a:schemeClr val="accent1"/>
              </a:buClr>
              <a:buSzPct val="125000"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04023" y="-7253"/>
            <a:ext cx="0" cy="5150753"/>
          </a:xfrm>
          <a:prstGeom prst="line">
            <a:avLst/>
          </a:prstGeom>
          <a:ln w="9525" cmpd="sng">
            <a:solidFill>
              <a:srgbClr val="DBDBD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8893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27000" y="869938"/>
            <a:ext cx="8943975" cy="37036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7194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99" y="101204"/>
            <a:ext cx="8944526" cy="580208"/>
          </a:xfrm>
        </p:spPr>
        <p:txBody>
          <a:bodyPr/>
          <a:lstStyle>
            <a:lvl1pPr>
              <a:defRPr b="1">
                <a:solidFill>
                  <a:srgbClr val="C91C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26999" y="1302202"/>
            <a:ext cx="8943975" cy="327894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999" y="695192"/>
            <a:ext cx="8943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1" dirty="0" smtClean="0">
                <a:solidFill>
                  <a:srgbClr val="CA2F31"/>
                </a:solidFill>
                <a:latin typeface="Avenir Book"/>
                <a:cs typeface="Avenir Book"/>
              </a:rPr>
              <a:t>Tagline</a:t>
            </a:r>
            <a:endParaRPr lang="en-US" b="0" i="1" dirty="0">
              <a:solidFill>
                <a:srgbClr val="CA2F3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98454849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999" y="958454"/>
            <a:ext cx="4370389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999" y="1511198"/>
            <a:ext cx="4370389" cy="308342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58454"/>
            <a:ext cx="4426499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511198"/>
            <a:ext cx="4426499" cy="308342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6999" y="1438276"/>
            <a:ext cx="437038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49788" y="1438276"/>
            <a:ext cx="442173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A1828D9B-DF96-5D4D-B597-11E62A497BD9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598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 Cover">
    <p:bg>
      <p:bgPr>
        <a:gradFill flip="none" rotWithShape="1">
          <a:gsLst>
            <a:gs pos="49000">
              <a:schemeClr val="bg1"/>
            </a:gs>
            <a:gs pos="50000">
              <a:schemeClr val="accent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6166834" y="96553"/>
            <a:ext cx="2977166" cy="235460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gray">
          <a:xfrm>
            <a:off x="0" y="2451161"/>
            <a:ext cx="9144000" cy="294864"/>
          </a:xfrm>
          <a:prstGeom prst="rect">
            <a:avLst/>
          </a:prstGeom>
          <a:solidFill>
            <a:schemeClr val="accent6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kern="0" cap="none" spc="0" normalizeH="0" baseline="0" noProof="0" dirty="0" err="1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0627" y="96553"/>
            <a:ext cx="5767350" cy="747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03201" y="2835077"/>
            <a:ext cx="2740602" cy="16858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  <a:lvl2pPr marL="174625" indent="0">
              <a:buNone/>
              <a:defRPr sz="1000"/>
            </a:lvl2pPr>
            <a:lvl3pPr marL="363538" indent="0">
              <a:buNone/>
              <a:defRPr sz="900"/>
            </a:lvl3pPr>
            <a:lvl4pPr marL="538163" indent="0">
              <a:buNone/>
              <a:defRPr sz="800"/>
            </a:lvl4pPr>
            <a:lvl5pPr marL="712787" indent="0">
              <a:buNone/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166834" y="2835077"/>
            <a:ext cx="2740602" cy="16858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  <a:lvl2pPr marL="174625" indent="0">
              <a:buNone/>
              <a:defRPr sz="1000"/>
            </a:lvl2pPr>
            <a:lvl3pPr marL="363538" indent="0">
              <a:buNone/>
              <a:defRPr sz="900"/>
            </a:lvl3pPr>
            <a:lvl4pPr marL="538163" indent="0">
              <a:buNone/>
              <a:defRPr sz="800"/>
            </a:lvl4pPr>
            <a:lvl5pPr marL="712787" indent="0">
              <a:buNone/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2"/>
          </p:nvPr>
        </p:nvSpPr>
        <p:spPr>
          <a:xfrm>
            <a:off x="3180094" y="2835077"/>
            <a:ext cx="2740602" cy="16858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  <a:lvl2pPr marL="174625" indent="0">
              <a:buNone/>
              <a:defRPr sz="1000"/>
            </a:lvl2pPr>
            <a:lvl3pPr marL="363538" indent="0">
              <a:buNone/>
              <a:defRPr sz="900"/>
            </a:lvl3pPr>
            <a:lvl4pPr marL="538163" indent="0">
              <a:buNone/>
              <a:defRPr sz="800"/>
            </a:lvl4pPr>
            <a:lvl5pPr marL="712787" indent="0">
              <a:buNone/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02488" y="2490537"/>
            <a:ext cx="2741315" cy="2419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50" b="1" cap="small" normalizeH="0" dirty="0" smtClean="0">
                <a:solidFill>
                  <a:schemeClr val="accent1"/>
                </a:solidFill>
                <a:latin typeface="+mj-lt"/>
              </a:rPr>
              <a:t>business challenge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180094" y="2544056"/>
            <a:ext cx="2741315" cy="2019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50" b="1" cap="small" normalizeH="0" dirty="0" smtClean="0">
                <a:solidFill>
                  <a:schemeClr val="accent1"/>
                </a:solidFill>
                <a:latin typeface="+mj-lt"/>
              </a:rPr>
              <a:t>approach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166834" y="2533577"/>
            <a:ext cx="2741315" cy="2019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50" b="1" cap="small" normalizeH="0" dirty="0" smtClean="0">
                <a:solidFill>
                  <a:schemeClr val="accent1"/>
                </a:solidFill>
                <a:latin typeface="+mj-lt"/>
              </a:rPr>
              <a:t>outcomes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2488" y="2748370"/>
            <a:ext cx="2741315" cy="0"/>
          </a:xfrm>
          <a:prstGeom prst="line">
            <a:avLst/>
          </a:prstGeom>
          <a:ln>
            <a:solidFill>
              <a:srgbClr val="CA2F3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3180094" y="2748370"/>
            <a:ext cx="2741315" cy="0"/>
          </a:xfrm>
          <a:prstGeom prst="line">
            <a:avLst/>
          </a:prstGeom>
          <a:ln>
            <a:solidFill>
              <a:srgbClr val="CA2F3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166834" y="2748370"/>
            <a:ext cx="2741315" cy="0"/>
          </a:xfrm>
          <a:prstGeom prst="line">
            <a:avLst/>
          </a:prstGeom>
          <a:ln>
            <a:solidFill>
              <a:srgbClr val="CA2F3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ontent Placeholder 26"/>
          <p:cNvSpPr>
            <a:spLocks noGrp="1"/>
          </p:cNvSpPr>
          <p:nvPr>
            <p:ph sz="quarter" idx="14"/>
          </p:nvPr>
        </p:nvSpPr>
        <p:spPr>
          <a:xfrm>
            <a:off x="130627" y="861168"/>
            <a:ext cx="5768028" cy="139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lvl="0">
              <a:buClr>
                <a:schemeClr val="accent1"/>
              </a:buClr>
              <a:buSzPct val="125000"/>
            </a:pPr>
            <a:r>
              <a:rPr lang="en-US" dirty="0" smtClean="0"/>
              <a:t>Click to edit Master text styles</a:t>
            </a:r>
          </a:p>
          <a:p>
            <a:pPr lvl="1">
              <a:buClr>
                <a:schemeClr val="accent1"/>
              </a:buClr>
              <a:buSzPct val="125000"/>
            </a:pPr>
            <a:r>
              <a:rPr lang="en-US" dirty="0" smtClean="0"/>
              <a:t>Second level</a:t>
            </a:r>
          </a:p>
          <a:p>
            <a:pPr lvl="2">
              <a:buClr>
                <a:schemeClr val="accent1"/>
              </a:buClr>
              <a:buSzPct val="125000"/>
            </a:pPr>
            <a:r>
              <a:rPr lang="en-US" dirty="0" smtClean="0"/>
              <a:t>Third level</a:t>
            </a:r>
          </a:p>
          <a:p>
            <a:pPr lvl="3">
              <a:buClr>
                <a:schemeClr val="accent1"/>
              </a:buClr>
              <a:buSzPct val="125000"/>
            </a:pPr>
            <a:r>
              <a:rPr lang="en-US" dirty="0" smtClean="0"/>
              <a:t>Fourth level</a:t>
            </a:r>
          </a:p>
          <a:p>
            <a:pPr lvl="4">
              <a:buClr>
                <a:schemeClr val="accent1"/>
              </a:buClr>
              <a:buSzPct val="125000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2439658"/>
            <a:ext cx="9144000" cy="205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FFFFFF"/>
              </a:gs>
              <a:gs pos="50000">
                <a:schemeClr val="bg1">
                  <a:lumMod val="75000"/>
                  <a:alpha val="6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688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28" y="0"/>
            <a:ext cx="8708656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/>
            </a:lvl1pPr>
          </a:lstStyle>
          <a:p>
            <a:pPr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5"/>
            <a:ext cx="9141881" cy="5141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92" y="4766717"/>
            <a:ext cx="540423" cy="2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494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582" y="79511"/>
            <a:ext cx="8808592" cy="768133"/>
          </a:xfrm>
        </p:spPr>
        <p:txBody>
          <a:bodyPr anchor="t">
            <a:normAutofit/>
          </a:bodyPr>
          <a:lstStyle>
            <a:lvl1pPr algn="l">
              <a:defRPr sz="2400" b="1" i="0">
                <a:solidFill>
                  <a:srgbClr val="C10008"/>
                </a:solidFill>
                <a:latin typeface="Avenir Next Regular"/>
                <a:cs typeface="Avenir Next Regular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13" y="847645"/>
            <a:ext cx="8808061" cy="3735618"/>
          </a:xfrm>
        </p:spPr>
        <p:txBody>
          <a:bodyPr/>
          <a:lstStyle>
            <a:lvl1pPr>
              <a:defRPr>
                <a:latin typeface="Avenir Next Regular"/>
                <a:cs typeface="Avenir Next Regular"/>
              </a:defRPr>
            </a:lvl1pPr>
            <a:lvl2pPr>
              <a:defRPr>
                <a:latin typeface="Avenir Next Regular"/>
                <a:cs typeface="Avenir Next Regular"/>
              </a:defRPr>
            </a:lvl2pPr>
            <a:lvl3pPr>
              <a:defRPr>
                <a:latin typeface="Avenir Next Regular"/>
                <a:cs typeface="Avenir Next Regular"/>
              </a:defRPr>
            </a:lvl3pPr>
            <a:lvl4pPr>
              <a:defRPr>
                <a:latin typeface="Avenir Next Regular"/>
                <a:cs typeface="Avenir Next Regular"/>
              </a:defRPr>
            </a:lvl4pPr>
            <a:lvl5pPr>
              <a:defRPr>
                <a:latin typeface="Avenir Next Regular"/>
                <a:cs typeface="Avenir Next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4014" y="4767263"/>
            <a:ext cx="2133600" cy="273844"/>
          </a:xfrm>
        </p:spPr>
        <p:txBody>
          <a:bodyPr/>
          <a:lstStyle/>
          <a:p>
            <a:fld id="{68F01A0F-09BA-8F4E-BAF1-40291A86EF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11059"/>
            <a:ext cx="91440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latin typeface="Avenir Book"/>
                <a:cs typeface="Avenir Book"/>
              </a:rPr>
              <a:t>© 2014 Accenture All Rights Reserved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24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 Multi-Page (Alt)">
    <p:bg>
      <p:bgPr>
        <a:gradFill flip="none" rotWithShape="1">
          <a:gsLst>
            <a:gs pos="71000">
              <a:schemeClr val="bg1"/>
            </a:gs>
            <a:gs pos="72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6403287" y="0"/>
            <a:ext cx="198908" cy="5143500"/>
          </a:xfrm>
          <a:prstGeom prst="rect">
            <a:avLst/>
          </a:prstGeom>
          <a:solidFill>
            <a:schemeClr val="accent6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kern="0" cap="none" spc="0" normalizeH="0" baseline="0" noProof="0" dirty="0" err="1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07" y="-7253"/>
            <a:ext cx="6041782" cy="826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/>
            </a:lvl1pPr>
          </a:lstStyle>
          <a:p>
            <a:pPr lvl="0"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07963" y="1009650"/>
            <a:ext cx="6042025" cy="382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smtClean="0"/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lvl="0">
              <a:buClr>
                <a:schemeClr val="accent1"/>
              </a:buClr>
              <a:buSzPct val="125000"/>
            </a:pPr>
            <a:r>
              <a:rPr lang="en-US" smtClean="0"/>
              <a:t>Click to edit Master text styles</a:t>
            </a:r>
          </a:p>
          <a:p>
            <a:pPr lvl="1">
              <a:buClr>
                <a:schemeClr val="accent1"/>
              </a:buClr>
              <a:buSzPct val="125000"/>
            </a:pPr>
            <a:r>
              <a:rPr lang="en-US" smtClean="0"/>
              <a:t>Second level</a:t>
            </a:r>
          </a:p>
          <a:p>
            <a:pPr lvl="2">
              <a:buClr>
                <a:schemeClr val="accent1"/>
              </a:buClr>
              <a:buSzPct val="125000"/>
            </a:pPr>
            <a:r>
              <a:rPr lang="en-US" smtClean="0"/>
              <a:t>Third level</a:t>
            </a:r>
          </a:p>
          <a:p>
            <a:pPr lvl="3">
              <a:buClr>
                <a:schemeClr val="accent1"/>
              </a:buClr>
              <a:buSzPct val="125000"/>
            </a:pPr>
            <a:r>
              <a:rPr lang="en-US" smtClean="0"/>
              <a:t>Fourth level</a:t>
            </a:r>
          </a:p>
          <a:p>
            <a:pPr lvl="4">
              <a:buClr>
                <a:schemeClr val="accent1"/>
              </a:buClr>
              <a:buSzPct val="125000"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04023" y="-7253"/>
            <a:ext cx="0" cy="5150753"/>
          </a:xfrm>
          <a:prstGeom prst="line">
            <a:avLst/>
          </a:prstGeom>
          <a:ln w="9525" cmpd="sng">
            <a:solidFill>
              <a:srgbClr val="DBDBD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2752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582" y="79511"/>
            <a:ext cx="8808592" cy="768133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C10008"/>
                </a:solidFill>
                <a:latin typeface="Avenir Next Regular"/>
                <a:cs typeface="Avenir Next Regular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13" y="847645"/>
            <a:ext cx="8808061" cy="3735618"/>
          </a:xfrm>
        </p:spPr>
        <p:txBody>
          <a:bodyPr/>
          <a:lstStyle>
            <a:lvl1pPr>
              <a:defRPr>
                <a:latin typeface="Avenir Next Regular"/>
                <a:cs typeface="Avenir Next Regular"/>
              </a:defRPr>
            </a:lvl1pPr>
            <a:lvl2pPr>
              <a:defRPr>
                <a:latin typeface="Avenir Next Regular"/>
                <a:cs typeface="Avenir Next Regular"/>
              </a:defRPr>
            </a:lvl2pPr>
            <a:lvl3pPr>
              <a:defRPr>
                <a:latin typeface="Avenir Next Regular"/>
                <a:cs typeface="Avenir Next Regular"/>
              </a:defRPr>
            </a:lvl3pPr>
            <a:lvl4pPr>
              <a:defRPr>
                <a:latin typeface="Avenir Next Regular"/>
                <a:cs typeface="Avenir Next Regular"/>
              </a:defRPr>
            </a:lvl4pPr>
            <a:lvl5pPr>
              <a:defRPr>
                <a:latin typeface="Avenir Next Regular"/>
                <a:cs typeface="Avenir Next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4014" y="4767263"/>
            <a:ext cx="2133600" cy="273844"/>
          </a:xfrm>
        </p:spPr>
        <p:txBody>
          <a:bodyPr/>
          <a:lstStyle/>
          <a:p>
            <a:fld id="{68F01A0F-09BA-8F4E-BAF1-40291A86EF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11059"/>
            <a:ext cx="91440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latin typeface="Avenir Book"/>
                <a:cs typeface="Avenir Book"/>
              </a:rPr>
              <a:t>© 2014 Accenture All Rights Reserved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08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6350"/>
            <a:ext cx="9144000" cy="4706874"/>
            <a:chOff x="0" y="-8467"/>
            <a:chExt cx="9144000" cy="62758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239933"/>
              <a:ext cx="9144000" cy="2743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rgbClr val="FFFFFF"/>
                </a:gs>
                <a:gs pos="50000">
                  <a:schemeClr val="bg1">
                    <a:lumMod val="75000"/>
                    <a:alpha val="6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0" y="-8467"/>
              <a:ext cx="9144000" cy="6248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4679950"/>
            <a:ext cx="9144000" cy="205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FFFFFF"/>
              </a:gs>
              <a:gs pos="50000">
                <a:schemeClr val="bg1">
                  <a:lumMod val="75000"/>
                  <a:alpha val="6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999" y="101204"/>
            <a:ext cx="8944526" cy="7687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999" y="869938"/>
            <a:ext cx="8944526" cy="381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Screen Shot 2014-01-08 at 11.11.05 AM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0369"/>
            <a:ext cx="694413" cy="371475"/>
          </a:xfrm>
          <a:prstGeom prst="rect">
            <a:avLst/>
          </a:prstGeom>
        </p:spPr>
      </p:pic>
      <p:sp>
        <p:nvSpPr>
          <p:cNvPr id="18" name="AMC_Footer"/>
          <p:cNvSpPr txBox="1">
            <a:spLocks/>
          </p:cNvSpPr>
          <p:nvPr/>
        </p:nvSpPr>
        <p:spPr>
          <a:xfrm>
            <a:off x="782829" y="4887860"/>
            <a:ext cx="2429787" cy="16206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Copyright © Accenture, LLP. All rights reserved.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3914" y="4777177"/>
            <a:ext cx="5168304" cy="274637"/>
          </a:xfrm>
          <a:prstGeom prst="rect">
            <a:avLst/>
          </a:prstGeom>
        </p:spPr>
        <p:txBody>
          <a:bodyPr lIns="0" tIns="36000" rIns="0" bIns="0" anchor="b">
            <a:noAutofit/>
          </a:bodyPr>
          <a:lstStyle>
            <a:lvl1pPr algn="ctr">
              <a:defRPr kumimoji="0" lang="en-US" sz="800" b="0" i="0" u="none" strike="noStrike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12973" y="4767263"/>
            <a:ext cx="358552" cy="274637"/>
          </a:xfrm>
          <a:prstGeom prst="rect">
            <a:avLst/>
          </a:prstGeom>
        </p:spPr>
        <p:txBody>
          <a:bodyPr lIns="0" tIns="36000" rIns="0" bIns="0" anchor="b">
            <a:noAutofit/>
          </a:bodyPr>
          <a:lstStyle>
            <a:lvl1pPr algn="r">
              <a:defRPr kumimoji="0" lang="en-US" sz="800" b="0" i="0" u="none" strike="noStrike" cap="none" spc="0" normalizeH="0" baseline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defRPr>
            </a:lvl1pPr>
          </a:lstStyle>
          <a:p>
            <a:pPr defTabSz="914400"/>
            <a:fld id="{A1828D9B-DF96-5D4D-B597-11E62A497BD9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50" r:id="rId4"/>
    <p:sldLayoutId id="2147483765" r:id="rId5"/>
    <p:sldLayoutId id="2147483778" r:id="rId6"/>
    <p:sldLayoutId id="2147483779" r:id="rId7"/>
    <p:sldLayoutId id="2147483782" r:id="rId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tx2">
              <a:lumMod val="75000"/>
            </a:schemeClr>
          </a:solidFill>
          <a:latin typeface="Avenir Next Regular"/>
          <a:ea typeface="+mj-ea"/>
          <a:cs typeface="Avenir Next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25000"/>
        <a:buFont typeface="Arial"/>
        <a:buChar char="•"/>
        <a:defRPr sz="2000" b="0" i="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800" b="0" i="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800" b="0" i="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1600" b="0" i="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»"/>
        <a:defRPr sz="1400" b="0" i="0" kern="1200">
          <a:solidFill>
            <a:schemeClr val="tx2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MC_Footer"/>
          <p:cNvSpPr txBox="1">
            <a:spLocks/>
          </p:cNvSpPr>
          <p:nvPr/>
        </p:nvSpPr>
        <p:spPr>
          <a:xfrm>
            <a:off x="782829" y="4887860"/>
            <a:ext cx="2429787" cy="16206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Copyright © Accenture, LLP. All rights reserved.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17384" y="4767263"/>
            <a:ext cx="155928" cy="274637"/>
          </a:xfrm>
          <a:prstGeom prst="rect">
            <a:avLst/>
          </a:prstGeom>
        </p:spPr>
        <p:txBody>
          <a:bodyPr lIns="0" tIns="36000" rIns="0" bIns="0" anchor="b">
            <a:noAutofit/>
          </a:bodyPr>
          <a:lstStyle>
            <a:lvl1pPr algn="r">
              <a:defRPr kumimoji="0" lang="en-US" sz="8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itchFamily="34" charset="0"/>
              </a:defRPr>
            </a:lvl1pPr>
          </a:lstStyle>
          <a:p>
            <a:fld id="{FE3CF6C0-23A2-0245-B644-16D86A3C75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199" y="4767263"/>
            <a:ext cx="5793185" cy="274637"/>
          </a:xfrm>
          <a:prstGeom prst="rect">
            <a:avLst/>
          </a:prstGeom>
        </p:spPr>
        <p:txBody>
          <a:bodyPr lIns="0" tIns="36000" rIns="0" bIns="0" anchor="b">
            <a:noAutofit/>
          </a:bodyPr>
          <a:lstStyle>
            <a:lvl1pPr algn="ctr">
              <a:defRPr kumimoji="0" lang="en-US" sz="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itchFamily="34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110092" y="870173"/>
            <a:ext cx="8807292" cy="3870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chemeClr val="accent1"/>
              </a:buClr>
              <a:buSzPct val="125000"/>
            </a:pPr>
            <a:r>
              <a:rPr lang="en-US" dirty="0" smtClean="0"/>
              <a:t>Click to edit Master text styles</a:t>
            </a:r>
          </a:p>
          <a:p>
            <a:pPr lvl="1">
              <a:buClr>
                <a:schemeClr val="accent1"/>
              </a:buClr>
              <a:buSzPct val="125000"/>
            </a:pPr>
            <a:r>
              <a:rPr lang="en-US" dirty="0" smtClean="0"/>
              <a:t>Second level</a:t>
            </a:r>
          </a:p>
          <a:p>
            <a:pPr lvl="2">
              <a:buClr>
                <a:schemeClr val="accent1"/>
              </a:buClr>
              <a:buSzPct val="125000"/>
            </a:pPr>
            <a:r>
              <a:rPr lang="en-US" dirty="0" smtClean="0"/>
              <a:t>Third level</a:t>
            </a:r>
          </a:p>
          <a:p>
            <a:pPr lvl="3">
              <a:buClr>
                <a:schemeClr val="accent1"/>
              </a:buClr>
              <a:buSzPct val="125000"/>
            </a:pPr>
            <a:r>
              <a:rPr lang="en-US" dirty="0" smtClean="0"/>
              <a:t>Fourth level</a:t>
            </a:r>
          </a:p>
          <a:p>
            <a:pPr lvl="4">
              <a:buClr>
                <a:schemeClr val="accent1"/>
              </a:buClr>
              <a:buSzPct val="125000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092" y="79513"/>
            <a:ext cx="8807292" cy="79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92" y="4766717"/>
            <a:ext cx="540423" cy="2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9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62" r:id="rId3"/>
    <p:sldLayoutId id="2147483780" r:id="rId4"/>
    <p:sldLayoutId id="2147483781" r:id="rId5"/>
  </p:sldLayoutIdLst>
  <p:transition xmlns:p14="http://schemas.microsoft.com/office/powerpoint/2010/main">
    <p:fade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lang="en-US" sz="2400" b="1" kern="1200">
          <a:solidFill>
            <a:srgbClr val="C91C15"/>
          </a:solidFill>
          <a:latin typeface="Avenir Next Regular"/>
          <a:ea typeface="+mj-ea"/>
          <a:cs typeface="Avenir Next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lang="en-US" sz="2000" b="0" i="0" kern="1200" smtClean="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lang="en-US" sz="1800" b="0" i="0" kern="1200" smtClean="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lang="en-US" sz="1600" b="0" i="0" kern="1200" smtClean="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lang="en-US" sz="1400" b="0" i="0" kern="1200" smtClean="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400" b="0" i="0" kern="1200">
          <a:solidFill>
            <a:schemeClr val="tx2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microsoft.com/office/2007/relationships/hdphoto" Target="../media/hdphoto4.wdp"/><Relationship Id="rId17" Type="http://schemas.openxmlformats.org/officeDocument/2006/relationships/image" Target="../media/image115.jpeg"/><Relationship Id="rId18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Relationship Id="rId3" Type="http://schemas.microsoft.com/office/2007/relationships/hdphoto" Target="../media/hdphoto1.wdp"/><Relationship Id="rId4" Type="http://schemas.openxmlformats.org/officeDocument/2006/relationships/image" Target="../media/image107.png"/><Relationship Id="rId5" Type="http://schemas.microsoft.com/office/2007/relationships/hdphoto" Target="../media/hdphoto2.wdp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microsoft.com/office/2007/relationships/hdphoto" Target="../media/hdphoto3.wdp"/><Relationship Id="rId9" Type="http://schemas.openxmlformats.org/officeDocument/2006/relationships/image" Target="../media/image110.png"/><Relationship Id="rId10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128.png"/><Relationship Id="rId4" Type="http://schemas.microsoft.com/office/2007/relationships/hdphoto" Target="../media/hdphoto6.wdp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microsoft.com/office/2007/relationships/hdphoto" Target="../media/hdphoto7.wdp"/><Relationship Id="rId10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20" Type="http://schemas.openxmlformats.org/officeDocument/2006/relationships/image" Target="../media/image65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53.png"/><Relationship Id="rId8" Type="http://schemas.openxmlformats.org/officeDocument/2006/relationships/image" Target="../media/image144.png"/><Relationship Id="rId9" Type="http://schemas.openxmlformats.org/officeDocument/2006/relationships/image" Target="../media/image51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jpeg"/><Relationship Id="rId5" Type="http://schemas.microsoft.com/office/2007/relationships/hdphoto" Target="../media/hdphoto8.wdp"/><Relationship Id="rId6" Type="http://schemas.openxmlformats.org/officeDocument/2006/relationships/image" Target="../media/image148.png"/><Relationship Id="rId7" Type="http://schemas.openxmlformats.org/officeDocument/2006/relationships/image" Target="../media/image149.jpeg"/><Relationship Id="rId8" Type="http://schemas.microsoft.com/office/2007/relationships/hdphoto" Target="../media/hdphoto9.wdp"/><Relationship Id="rId9" Type="http://schemas.openxmlformats.org/officeDocument/2006/relationships/image" Target="../media/image150.png"/><Relationship Id="rId10" Type="http://schemas.openxmlformats.org/officeDocument/2006/relationships/image" Target="../media/image151.jpeg"/><Relationship Id="rId11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3.png"/><Relationship Id="rId12" Type="http://schemas.openxmlformats.org/officeDocument/2006/relationships/hyperlink" Target="mailto:oscar.renalias@accenture.com" TargetMode="External"/><Relationship Id="rId13" Type="http://schemas.openxmlformats.org/officeDocument/2006/relationships/image" Target="../media/image15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2.jpeg"/><Relationship Id="rId3" Type="http://schemas.openxmlformats.org/officeDocument/2006/relationships/hyperlink" Target="mailto:matthew.d.lancaster@accenture.com" TargetMode="External"/><Relationship Id="rId4" Type="http://schemas.openxmlformats.org/officeDocument/2006/relationships/hyperlink" Target="mailto:rajeev.k.kaul@accenture.com" TargetMode="External"/><Relationship Id="rId5" Type="http://schemas.openxmlformats.org/officeDocument/2006/relationships/hyperlink" Target="https://ts.accenture.com/sites/ADI/default.aspx" TargetMode="External"/><Relationship Id="rId6" Type="http://schemas.openxmlformats.org/officeDocument/2006/relationships/hyperlink" Target="mailto:AOWP.Support@accenture.com" TargetMode="External"/><Relationship Id="rId7" Type="http://schemas.openxmlformats.org/officeDocument/2006/relationships/hyperlink" Target="http://aowp.accenture.com" TargetMode="External"/><Relationship Id="rId8" Type="http://schemas.openxmlformats.org/officeDocument/2006/relationships/hyperlink" Target="https://aowp.accenture.com/wiki/" TargetMode="External"/><Relationship Id="rId9" Type="http://schemas.openxmlformats.org/officeDocument/2006/relationships/hyperlink" Target="https://www.yammer.com/accenture.com/%23/threads/inGroup?type=in_group&amp;feedId=3617264" TargetMode="External"/><Relationship Id="rId10" Type="http://schemas.openxmlformats.org/officeDocument/2006/relationships/hyperlink" Target="https://kxsitesadmin.accenture.com/groups/aowp/trainin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160.png"/><Relationship Id="rId13" Type="http://schemas.openxmlformats.org/officeDocument/2006/relationships/image" Target="../media/image47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6.jpe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4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jpe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63.png"/><Relationship Id="rId15" Type="http://schemas.openxmlformats.org/officeDocument/2006/relationships/image" Target="../media/image191.png"/><Relationship Id="rId16" Type="http://schemas.openxmlformats.org/officeDocument/2006/relationships/image" Target="../media/image160.png"/><Relationship Id="rId17" Type="http://schemas.openxmlformats.org/officeDocument/2006/relationships/image" Target="../media/image47.png"/><Relationship Id="rId18" Type="http://schemas.openxmlformats.org/officeDocument/2006/relationships/image" Target="../media/image19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6.jpe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46.png"/><Relationship Id="rId8" Type="http://schemas.openxmlformats.org/officeDocument/2006/relationships/image" Target="../media/image51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162.png"/><Relationship Id="rId13" Type="http://schemas.openxmlformats.org/officeDocument/2006/relationships/image" Target="../media/image19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6.jpe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63.png"/><Relationship Id="rId10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4" Type="http://schemas.openxmlformats.org/officeDocument/2006/relationships/image" Target="../media/image156.jpe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188.png"/><Relationship Id="rId8" Type="http://schemas.openxmlformats.org/officeDocument/2006/relationships/image" Target="../media/image19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25.png"/><Relationship Id="rId1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69" y="3074438"/>
            <a:ext cx="5003737" cy="707259"/>
          </a:xfrm>
        </p:spPr>
        <p:txBody>
          <a:bodyPr/>
          <a:lstStyle/>
          <a:p>
            <a:r>
              <a:rPr lang="en-US" sz="2400" dirty="0" smtClean="0"/>
              <a:t>Executive Overview</a:t>
            </a:r>
            <a:endParaRPr lang="en-US" sz="2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23848" y="3726198"/>
            <a:ext cx="5000558" cy="461665"/>
          </a:xfrm>
        </p:spPr>
        <p:txBody>
          <a:bodyPr/>
          <a:lstStyle/>
          <a:p>
            <a:r>
              <a:rPr lang="en-US" dirty="0" smtClean="0"/>
              <a:t>January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721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78"/>
          <p:cNvSpPr/>
          <p:nvPr/>
        </p:nvSpPr>
        <p:spPr>
          <a:xfrm>
            <a:off x="3831894" y="1224310"/>
            <a:ext cx="2659282" cy="3380658"/>
          </a:xfrm>
          <a:custGeom>
            <a:avLst/>
            <a:gdLst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4009777 w 4009777"/>
              <a:gd name="connsiteY4" fmla="*/ 3044321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044321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4009777 w 4009777"/>
              <a:gd name="connsiteY4" fmla="*/ 3044321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420747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420747 h 3653200"/>
              <a:gd name="connsiteX0" fmla="*/ 0 w 4009777"/>
              <a:gd name="connsiteY0" fmla="*/ 503055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503055 h 3653200"/>
              <a:gd name="connsiteX0" fmla="*/ 0 w 4009777"/>
              <a:gd name="connsiteY0" fmla="*/ 503055 h 3653200"/>
              <a:gd name="connsiteX1" fmla="*/ 444255 w 4009777"/>
              <a:gd name="connsiteY1" fmla="*/ 0 h 3653200"/>
              <a:gd name="connsiteX2" fmla="*/ 3577282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503055 h 3653200"/>
              <a:gd name="connsiteX0" fmla="*/ 0 w 3999149"/>
              <a:gd name="connsiteY0" fmla="*/ 503055 h 3653200"/>
              <a:gd name="connsiteX1" fmla="*/ 444255 w 3999149"/>
              <a:gd name="connsiteY1" fmla="*/ 0 h 3653200"/>
              <a:gd name="connsiteX2" fmla="*/ 3577282 w 3999149"/>
              <a:gd name="connsiteY2" fmla="*/ 0 h 3653200"/>
              <a:gd name="connsiteX3" fmla="*/ 3998018 w 3999149"/>
              <a:gd name="connsiteY3" fmla="*/ 538330 h 3653200"/>
              <a:gd name="connsiteX4" fmla="*/ 3998018 w 3999149"/>
              <a:gd name="connsiteY4" fmla="*/ 3138387 h 3653200"/>
              <a:gd name="connsiteX5" fmla="*/ 3647835 w 3999149"/>
              <a:gd name="connsiteY5" fmla="*/ 3653200 h 3653200"/>
              <a:gd name="connsiteX6" fmla="*/ 479531 w 3999149"/>
              <a:gd name="connsiteY6" fmla="*/ 3653200 h 3653200"/>
              <a:gd name="connsiteX7" fmla="*/ 0 w 3999149"/>
              <a:gd name="connsiteY7" fmla="*/ 3220695 h 3653200"/>
              <a:gd name="connsiteX8" fmla="*/ 0 w 3999149"/>
              <a:gd name="connsiteY8" fmla="*/ 503055 h 36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9149" h="3653200">
                <a:moveTo>
                  <a:pt x="0" y="503055"/>
                </a:moveTo>
                <a:cubicBezTo>
                  <a:pt x="0" y="166780"/>
                  <a:pt x="107980" y="0"/>
                  <a:pt x="444255" y="0"/>
                </a:cubicBezTo>
                <a:lnTo>
                  <a:pt x="3577282" y="0"/>
                </a:lnTo>
                <a:cubicBezTo>
                  <a:pt x="3913557" y="0"/>
                  <a:pt x="3998018" y="202055"/>
                  <a:pt x="3998018" y="538330"/>
                </a:cubicBezTo>
                <a:cubicBezTo>
                  <a:pt x="3994098" y="1381499"/>
                  <a:pt x="4001938" y="2295218"/>
                  <a:pt x="3998018" y="3138387"/>
                </a:cubicBezTo>
                <a:cubicBezTo>
                  <a:pt x="3998018" y="3474662"/>
                  <a:pt x="3984110" y="3653200"/>
                  <a:pt x="3647835" y="3653200"/>
                </a:cubicBezTo>
                <a:lnTo>
                  <a:pt x="479531" y="3653200"/>
                </a:lnTo>
                <a:cubicBezTo>
                  <a:pt x="143256" y="3653200"/>
                  <a:pt x="0" y="3556970"/>
                  <a:pt x="0" y="3220695"/>
                </a:cubicBezTo>
                <a:lnTo>
                  <a:pt x="0" y="503055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  <a:gs pos="21000">
                <a:schemeClr val="bg1">
                  <a:lumMod val="85000"/>
                </a:schemeClr>
              </a:gs>
            </a:gsLst>
            <a:lin ang="16200000" scaled="0"/>
          </a:gra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1200" b="1" kern="0" dirty="0" smtClean="0">
                <a:solidFill>
                  <a:srgbClr val="000000"/>
                </a:solidFill>
                <a:latin typeface="Avenir Black"/>
                <a:cs typeface="Avenir Black"/>
              </a:rPr>
              <a:t>   Web Platform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939225" y="1660606"/>
            <a:ext cx="2389831" cy="1913608"/>
          </a:xfrm>
          <a:prstGeom prst="roundRect">
            <a:avLst/>
          </a:prstGeom>
          <a:solidFill>
            <a:srgbClr val="CC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Core UI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46C09"/>
                </a:solidFill>
              </a:rPr>
              <a:t>Client/API Architecture – Isomorphic JavaScript</a:t>
            </a:r>
            <a:endParaRPr lang="en-US" dirty="0">
              <a:solidFill>
                <a:srgbClr val="E46C0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10</a:t>
            </a:fld>
            <a:endParaRPr lang="en-US"/>
          </a:p>
        </p:txBody>
      </p:sp>
      <p:sp>
        <p:nvSpPr>
          <p:cNvPr id="6" name="Rounded Rectangle 78"/>
          <p:cNvSpPr/>
          <p:nvPr/>
        </p:nvSpPr>
        <p:spPr>
          <a:xfrm>
            <a:off x="86490" y="1224310"/>
            <a:ext cx="2659282" cy="2496092"/>
          </a:xfrm>
          <a:custGeom>
            <a:avLst/>
            <a:gdLst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4009777 w 4009777"/>
              <a:gd name="connsiteY4" fmla="*/ 3044321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044321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4009777 w 4009777"/>
              <a:gd name="connsiteY4" fmla="*/ 3044321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420747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420747 h 3653200"/>
              <a:gd name="connsiteX0" fmla="*/ 0 w 4009777"/>
              <a:gd name="connsiteY0" fmla="*/ 503055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503055 h 3653200"/>
              <a:gd name="connsiteX0" fmla="*/ 0 w 4009777"/>
              <a:gd name="connsiteY0" fmla="*/ 503055 h 3653200"/>
              <a:gd name="connsiteX1" fmla="*/ 444255 w 4009777"/>
              <a:gd name="connsiteY1" fmla="*/ 0 h 3653200"/>
              <a:gd name="connsiteX2" fmla="*/ 3577282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503055 h 3653200"/>
              <a:gd name="connsiteX0" fmla="*/ 0 w 3999149"/>
              <a:gd name="connsiteY0" fmla="*/ 503055 h 3653200"/>
              <a:gd name="connsiteX1" fmla="*/ 444255 w 3999149"/>
              <a:gd name="connsiteY1" fmla="*/ 0 h 3653200"/>
              <a:gd name="connsiteX2" fmla="*/ 3577282 w 3999149"/>
              <a:gd name="connsiteY2" fmla="*/ 0 h 3653200"/>
              <a:gd name="connsiteX3" fmla="*/ 3998018 w 3999149"/>
              <a:gd name="connsiteY3" fmla="*/ 538330 h 3653200"/>
              <a:gd name="connsiteX4" fmla="*/ 3998018 w 3999149"/>
              <a:gd name="connsiteY4" fmla="*/ 3138387 h 3653200"/>
              <a:gd name="connsiteX5" fmla="*/ 3647835 w 3999149"/>
              <a:gd name="connsiteY5" fmla="*/ 3653200 h 3653200"/>
              <a:gd name="connsiteX6" fmla="*/ 479531 w 3999149"/>
              <a:gd name="connsiteY6" fmla="*/ 3653200 h 3653200"/>
              <a:gd name="connsiteX7" fmla="*/ 0 w 3999149"/>
              <a:gd name="connsiteY7" fmla="*/ 3220695 h 3653200"/>
              <a:gd name="connsiteX8" fmla="*/ 0 w 3999149"/>
              <a:gd name="connsiteY8" fmla="*/ 503055 h 36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9149" h="3653200">
                <a:moveTo>
                  <a:pt x="0" y="503055"/>
                </a:moveTo>
                <a:cubicBezTo>
                  <a:pt x="0" y="166780"/>
                  <a:pt x="107980" y="0"/>
                  <a:pt x="444255" y="0"/>
                </a:cubicBezTo>
                <a:lnTo>
                  <a:pt x="3577282" y="0"/>
                </a:lnTo>
                <a:cubicBezTo>
                  <a:pt x="3913557" y="0"/>
                  <a:pt x="3998018" y="202055"/>
                  <a:pt x="3998018" y="538330"/>
                </a:cubicBezTo>
                <a:cubicBezTo>
                  <a:pt x="3994098" y="1381499"/>
                  <a:pt x="4001938" y="2295218"/>
                  <a:pt x="3998018" y="3138387"/>
                </a:cubicBezTo>
                <a:cubicBezTo>
                  <a:pt x="3998018" y="3474662"/>
                  <a:pt x="3984110" y="3653200"/>
                  <a:pt x="3647835" y="3653200"/>
                </a:cubicBezTo>
                <a:lnTo>
                  <a:pt x="479531" y="3653200"/>
                </a:lnTo>
                <a:cubicBezTo>
                  <a:pt x="143256" y="3653200"/>
                  <a:pt x="0" y="3556970"/>
                  <a:pt x="0" y="3220695"/>
                </a:cubicBezTo>
                <a:lnTo>
                  <a:pt x="0" y="503055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  <a:gs pos="21000">
                <a:schemeClr val="bg1">
                  <a:lumMod val="85000"/>
                </a:schemeClr>
              </a:gs>
            </a:gsLst>
            <a:lin ang="16200000" scaled="0"/>
          </a:gra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1200" b="1" kern="0" dirty="0" smtClean="0">
                <a:solidFill>
                  <a:srgbClr val="000000"/>
                </a:solidFill>
                <a:latin typeface="Avenir Black"/>
                <a:cs typeface="Avenir Black"/>
              </a:rPr>
              <a:t>   Web Platform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8118" y="1619712"/>
            <a:ext cx="2389831" cy="1913608"/>
          </a:xfrm>
          <a:prstGeom prst="roundRect">
            <a:avLst/>
          </a:prstGeom>
          <a:solidFill>
            <a:srgbClr val="CC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Browser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49066" y="1254999"/>
            <a:ext cx="0" cy="3385569"/>
          </a:xfrm>
          <a:prstGeom prst="line">
            <a:avLst/>
          </a:prstGeom>
          <a:noFill/>
          <a:ln w="25400" cap="flat" cmpd="sng" algn="ctr">
            <a:solidFill>
              <a:srgbClr val="CC0000"/>
            </a:solidFill>
            <a:prstDash val="dash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Rounded Rectangle 18"/>
          <p:cNvSpPr/>
          <p:nvPr/>
        </p:nvSpPr>
        <p:spPr bwMode="auto">
          <a:xfrm>
            <a:off x="6256359" y="3517542"/>
            <a:ext cx="818251" cy="156001"/>
          </a:xfrm>
          <a:prstGeom prst="round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Avenir Black"/>
                <a:cs typeface="Avenir Black"/>
              </a:rPr>
              <a:t>REST</a:t>
            </a:r>
            <a:endParaRPr lang="en-US" sz="1050" b="1" kern="0" dirty="0">
              <a:solidFill>
                <a:prstClr val="black"/>
              </a:solidFill>
              <a:latin typeface="Avenir Black"/>
              <a:cs typeface="Avenir Black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12976" y="2115733"/>
            <a:ext cx="1930224" cy="616678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MV*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1441424" y="2805820"/>
            <a:ext cx="901775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Helpers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412975" y="2805820"/>
            <a:ext cx="901775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UI Libraries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412975" y="3126982"/>
            <a:ext cx="901775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Templates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1441425" y="3126982"/>
            <a:ext cx="901775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Routing</a:t>
            </a:r>
          </a:p>
        </p:txBody>
      </p:sp>
      <p:sp>
        <p:nvSpPr>
          <p:cNvPr id="25" name="Rounded Rectangle 24"/>
          <p:cNvSpPr/>
          <p:nvPr/>
        </p:nvSpPr>
        <p:spPr bwMode="auto">
          <a:xfrm rot="5400000">
            <a:off x="7588918" y="1467522"/>
            <a:ext cx="965588" cy="416991"/>
          </a:xfrm>
          <a:prstGeom prst="roundRect">
            <a:avLst/>
          </a:prstGeom>
          <a:solidFill>
            <a:srgbClr val="CC33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>
              <a:spcBef>
                <a:spcPct val="20000"/>
              </a:spcBef>
              <a:buSzPct val="100000"/>
              <a:buFont typeface="Wingdings" pitchFamily="2" charset="2"/>
              <a:buNone/>
            </a:pPr>
            <a:r>
              <a:rPr lang="en-US" sz="1100" b="1" kern="0" dirty="0">
                <a:solidFill>
                  <a:srgbClr val="FFFFFF"/>
                </a:solidFill>
                <a:latin typeface="Avenir Black"/>
                <a:cs typeface="Avenir Black"/>
              </a:rPr>
              <a:t>CMS</a:t>
            </a:r>
          </a:p>
        </p:txBody>
      </p:sp>
      <p:sp>
        <p:nvSpPr>
          <p:cNvPr id="26" name="Rounded Rectangle 25"/>
          <p:cNvSpPr/>
          <p:nvPr/>
        </p:nvSpPr>
        <p:spPr bwMode="auto">
          <a:xfrm rot="5400000">
            <a:off x="5392861" y="2690600"/>
            <a:ext cx="3411746" cy="4169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API Layer</a:t>
            </a:r>
          </a:p>
        </p:txBody>
      </p:sp>
      <p:sp>
        <p:nvSpPr>
          <p:cNvPr id="27" name="Rounded Rectangle 26"/>
          <p:cNvSpPr/>
          <p:nvPr/>
        </p:nvSpPr>
        <p:spPr bwMode="auto">
          <a:xfrm rot="5400000">
            <a:off x="6880820" y="3205580"/>
            <a:ext cx="2381785" cy="416991"/>
          </a:xfrm>
          <a:prstGeom prst="roundRect">
            <a:avLst/>
          </a:prstGeom>
          <a:solidFill>
            <a:srgbClr val="CC33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Avenir Black"/>
                <a:cs typeface="Avenir Black"/>
              </a:rPr>
              <a:t>Enterprise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 Services</a:t>
            </a: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7018159" y="2551603"/>
            <a:ext cx="3411746" cy="69498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lack"/>
                <a:cs typeface="Avenir Black"/>
              </a:rPr>
              <a:t>Back End Systems of Record</a:t>
            </a:r>
          </a:p>
        </p:txBody>
      </p:sp>
      <p:sp>
        <p:nvSpPr>
          <p:cNvPr id="29" name="Rounded Rectangle 28"/>
          <p:cNvSpPr/>
          <p:nvPr/>
        </p:nvSpPr>
        <p:spPr bwMode="auto">
          <a:xfrm rot="5400000">
            <a:off x="5879351" y="2690600"/>
            <a:ext cx="3411746" cy="416991"/>
          </a:xfrm>
          <a:prstGeom prst="roundRect">
            <a:avLst/>
          </a:prstGeom>
          <a:solidFill>
            <a:srgbClr val="9A0E2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Security Authorization, Validation, and Enforcement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606176"/>
            <a:ext cx="915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i="1">
                <a:solidFill>
                  <a:srgbClr val="CC0000"/>
                </a:solidFill>
                <a:latin typeface="Avenir Black"/>
                <a:cs typeface="Avenir Black"/>
              </a:defRPr>
            </a:lvl1pPr>
          </a:lstStyle>
          <a:p>
            <a:r>
              <a:rPr lang="en-US" sz="1200" dirty="0" smtClean="0">
                <a:solidFill>
                  <a:srgbClr val="E46C09"/>
                </a:solidFill>
                <a:latin typeface="Arial"/>
                <a:cs typeface="Arial"/>
              </a:rPr>
              <a:t>JavaScript-based application architecture in which the application runs </a:t>
            </a:r>
            <a:r>
              <a:rPr lang="en-US" sz="1200" dirty="0">
                <a:solidFill>
                  <a:srgbClr val="E46C09"/>
                </a:solidFill>
                <a:latin typeface="Arial"/>
                <a:cs typeface="Arial"/>
              </a:rPr>
              <a:t>both on the client and on the server, powered by real-time and reactive </a:t>
            </a:r>
            <a:r>
              <a:rPr lang="en-US" sz="1200" dirty="0" smtClean="0">
                <a:solidFill>
                  <a:srgbClr val="E46C09"/>
                </a:solidFill>
                <a:latin typeface="Arial"/>
                <a:cs typeface="Arial"/>
              </a:rPr>
              <a:t>APIs</a:t>
            </a:r>
            <a:endParaRPr lang="en-US" sz="1200" dirty="0">
              <a:solidFill>
                <a:srgbClr val="E46C09"/>
              </a:solidFill>
              <a:latin typeface="Arial"/>
              <a:cs typeface="Arial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232367" y="2115733"/>
            <a:ext cx="1930224" cy="616678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MV*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5260815" y="2805820"/>
            <a:ext cx="901775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Helpers</a:t>
            </a:r>
          </a:p>
        </p:txBody>
      </p:sp>
      <p:sp>
        <p:nvSpPr>
          <p:cNvPr id="41" name="Rounded Rectangle 40"/>
          <p:cNvSpPr/>
          <p:nvPr/>
        </p:nvSpPr>
        <p:spPr bwMode="auto">
          <a:xfrm>
            <a:off x="4232366" y="2805820"/>
            <a:ext cx="901775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UI Libraries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4232366" y="3126982"/>
            <a:ext cx="901775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Templates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260816" y="3126982"/>
            <a:ext cx="901775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Routing</a:t>
            </a:r>
          </a:p>
        </p:txBody>
      </p:sp>
      <p:sp>
        <p:nvSpPr>
          <p:cNvPr id="46" name="Can 45"/>
          <p:cNvSpPr/>
          <p:nvPr/>
        </p:nvSpPr>
        <p:spPr>
          <a:xfrm>
            <a:off x="5223250" y="4165422"/>
            <a:ext cx="1150526" cy="372699"/>
          </a:xfrm>
          <a:prstGeom prst="can">
            <a:avLst/>
          </a:prstGeom>
          <a:solidFill>
            <a:srgbClr val="C91C1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venir Black"/>
                <a:cs typeface="Avenir Black"/>
              </a:rPr>
              <a:t>Storage</a:t>
            </a:r>
            <a:endParaRPr lang="en-US" sz="1000" dirty="0">
              <a:latin typeface="Avenir Black"/>
              <a:cs typeface="Avenir Black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974671" y="3656541"/>
            <a:ext cx="1159470" cy="400979"/>
          </a:xfrm>
          <a:prstGeom prst="roundRect">
            <a:avLst/>
          </a:prstGeom>
          <a:solidFill>
            <a:srgbClr val="CC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vert="horz" wrap="square" lIns="91440" tIns="9144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Reactive APIs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3974671" y="4114488"/>
            <a:ext cx="1159470" cy="400979"/>
          </a:xfrm>
          <a:prstGeom prst="roundRect">
            <a:avLst/>
          </a:prstGeom>
          <a:solidFill>
            <a:srgbClr val="CC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vert="horz" wrap="square" lIns="91440" tIns="9144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WebSockets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223250" y="3656541"/>
            <a:ext cx="1159470" cy="400979"/>
          </a:xfrm>
          <a:prstGeom prst="roundRect">
            <a:avLst/>
          </a:prstGeom>
          <a:solidFill>
            <a:srgbClr val="CC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vert="horz" wrap="square" lIns="91440" tIns="9144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10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API Facade</a:t>
            </a:r>
          </a:p>
        </p:txBody>
      </p:sp>
      <p:grpSp>
        <p:nvGrpSpPr>
          <p:cNvPr id="16" name="Group 15"/>
          <p:cNvGrpSpPr/>
          <p:nvPr/>
        </p:nvGrpSpPr>
        <p:grpSpPr>
          <a:xfrm rot="5400000">
            <a:off x="6473402" y="3636524"/>
            <a:ext cx="397705" cy="507516"/>
            <a:chOff x="1871681" y="3726059"/>
            <a:chExt cx="518995" cy="1750981"/>
          </a:xfrm>
        </p:grpSpPr>
        <p:sp>
          <p:nvSpPr>
            <p:cNvPr id="17" name="Down Arrow 16"/>
            <p:cNvSpPr/>
            <p:nvPr/>
          </p:nvSpPr>
          <p:spPr bwMode="auto">
            <a:xfrm flipV="1">
              <a:off x="2146599" y="3726059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18" name="Down Arrow 17"/>
            <p:cNvSpPr/>
            <p:nvPr/>
          </p:nvSpPr>
          <p:spPr bwMode="auto">
            <a:xfrm>
              <a:off x="1871681" y="3779028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3101629" y="1995264"/>
            <a:ext cx="397705" cy="1062824"/>
            <a:chOff x="1871681" y="3726059"/>
            <a:chExt cx="518995" cy="1750981"/>
          </a:xfrm>
        </p:grpSpPr>
        <p:sp>
          <p:nvSpPr>
            <p:cNvPr id="52" name="Down Arrow 51"/>
            <p:cNvSpPr/>
            <p:nvPr/>
          </p:nvSpPr>
          <p:spPr bwMode="auto">
            <a:xfrm flipV="1">
              <a:off x="2146599" y="3726059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53" name="Down Arrow 52"/>
            <p:cNvSpPr/>
            <p:nvPr/>
          </p:nvSpPr>
          <p:spPr bwMode="auto">
            <a:xfrm>
              <a:off x="1871681" y="3779028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 rot="7298091">
            <a:off x="3090908" y="3054492"/>
            <a:ext cx="397705" cy="1295724"/>
            <a:chOff x="1871681" y="3726059"/>
            <a:chExt cx="518995" cy="1750981"/>
          </a:xfrm>
        </p:grpSpPr>
        <p:sp>
          <p:nvSpPr>
            <p:cNvPr id="55" name="Down Arrow 54"/>
            <p:cNvSpPr/>
            <p:nvPr/>
          </p:nvSpPr>
          <p:spPr bwMode="auto">
            <a:xfrm flipV="1">
              <a:off x="2146599" y="3726059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56" name="Down Arrow 55"/>
            <p:cNvSpPr/>
            <p:nvPr/>
          </p:nvSpPr>
          <p:spPr bwMode="auto">
            <a:xfrm>
              <a:off x="1871681" y="3779028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</p:grpSp>
      <p:sp>
        <p:nvSpPr>
          <p:cNvPr id="57" name="Rounded Rectangle 56"/>
          <p:cNvSpPr/>
          <p:nvPr/>
        </p:nvSpPr>
        <p:spPr bwMode="auto">
          <a:xfrm rot="1933999">
            <a:off x="2782387" y="3293501"/>
            <a:ext cx="1358077" cy="254718"/>
          </a:xfrm>
          <a:prstGeom prst="round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Avenir Black"/>
                <a:cs typeface="Avenir Black"/>
              </a:rPr>
              <a:t>Real time Communication</a:t>
            </a:r>
            <a:endParaRPr lang="en-US" sz="1050" b="1" kern="0" dirty="0">
              <a:solidFill>
                <a:prstClr val="black"/>
              </a:solidFill>
              <a:latin typeface="Avenir Black"/>
              <a:cs typeface="Avenir Black"/>
            </a:endParaRPr>
          </a:p>
        </p:txBody>
      </p:sp>
      <p:sp>
        <p:nvSpPr>
          <p:cNvPr id="58" name="Rounded Rectangle 57"/>
          <p:cNvSpPr/>
          <p:nvPr/>
        </p:nvSpPr>
        <p:spPr bwMode="auto">
          <a:xfrm>
            <a:off x="2667240" y="1824428"/>
            <a:ext cx="1245044" cy="503395"/>
          </a:xfrm>
          <a:prstGeom prst="round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Avenir Black"/>
                <a:cs typeface="Avenir Black"/>
              </a:rPr>
              <a:t>Intelligent UI Rendering</a:t>
            </a:r>
            <a:endParaRPr lang="en-US" sz="1050" b="1" kern="0" dirty="0">
              <a:solidFill>
                <a:prstClr val="black"/>
              </a:solidFill>
              <a:latin typeface="Avenir Black"/>
              <a:cs typeface="Avenir Black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263610" y="136582"/>
            <a:ext cx="482832" cy="482832"/>
            <a:chOff x="5177116" y="3793065"/>
            <a:chExt cx="321235" cy="321235"/>
          </a:xfrm>
        </p:grpSpPr>
        <p:sp>
          <p:nvSpPr>
            <p:cNvPr id="47" name="Oval 46"/>
            <p:cNvSpPr/>
            <p:nvPr/>
          </p:nvSpPr>
          <p:spPr>
            <a:xfrm>
              <a:off x="5177116" y="3793065"/>
              <a:ext cx="321235" cy="321235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355" y="3882718"/>
              <a:ext cx="200297" cy="151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363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91C15"/>
                </a:solidFill>
              </a:rPr>
              <a:t>Client/API Architecture - DevOps</a:t>
            </a:r>
            <a:endParaRPr lang="en-US" dirty="0">
              <a:solidFill>
                <a:srgbClr val="C91C1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dirty="0" smtClean="0">
                <a:latin typeface="Avenir Next Regular"/>
                <a:cs typeface="Avenir Next Regular"/>
              </a:rPr>
              <a:t>Confidential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venir Next Regular"/>
                <a:cs typeface="Avenir Next Regular"/>
              </a:rPr>
              <a:pPr defTabSz="914400"/>
              <a:t>11</a:t>
            </a:fld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6244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CC0000"/>
                </a:solidFill>
                <a:latin typeface="Avenir Next Regular"/>
                <a:cs typeface="Avenir Next Regular"/>
              </a:rPr>
              <a:t>Modern Web Architecture requires a journey toward the next generation of agile development methods, DevOps capabilities, and quality-first engineering principles</a:t>
            </a:r>
            <a:endParaRPr lang="en-US" sz="1400" i="1" dirty="0">
              <a:solidFill>
                <a:srgbClr val="CC0000"/>
              </a:solidFill>
              <a:latin typeface="Avenir Next Regular"/>
              <a:cs typeface="Avenir Next Regular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8537" y="1403656"/>
            <a:ext cx="551107" cy="4581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096" y="1494525"/>
            <a:ext cx="464414" cy="3603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69240" y="2145086"/>
            <a:ext cx="138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Developer cuts feature branch, writes tests, writes code, and submits for review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812933" y="1348327"/>
            <a:ext cx="4045231" cy="1091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0" name="Down Arrow 39"/>
          <p:cNvSpPr/>
          <p:nvPr/>
        </p:nvSpPr>
        <p:spPr bwMode="auto">
          <a:xfrm rot="5400000" flipV="1">
            <a:off x="1602894" y="1548370"/>
            <a:ext cx="337701" cy="238930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Regular"/>
              <a:cs typeface="Avenir Next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14773" y="1854826"/>
            <a:ext cx="16327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Grunt runs automated </a:t>
            </a:r>
            <a:r>
              <a:rPr lang="en-US" sz="8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mocha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behavior with </a:t>
            </a:r>
            <a:r>
              <a:rPr lang="en-US" sz="8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chai</a:t>
            </a:r>
            <a:r>
              <a:rPr lang="en-US" sz="8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assertions and unit tests via </a:t>
            </a:r>
            <a:r>
              <a:rPr lang="en-US" sz="8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phantomjs</a:t>
            </a:r>
            <a:r>
              <a:rPr lang="en-US" sz="8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&amp; </a:t>
            </a:r>
            <a:r>
              <a:rPr lang="en-US" sz="8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casperjs</a:t>
            </a:r>
            <a:endParaRPr lang="en-US" sz="800" b="1" dirty="0">
              <a:solidFill>
                <a:schemeClr val="accent4">
                  <a:lumMod val="7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84793" y="1906795"/>
            <a:ext cx="10945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Grunt</a:t>
            </a:r>
            <a:r>
              <a:rPr lang="en-US" sz="9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provides Automated task scripting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851532" y="2551789"/>
            <a:ext cx="786636" cy="918283"/>
            <a:chOff x="8210070" y="2763089"/>
            <a:chExt cx="933930" cy="1631111"/>
          </a:xfrm>
        </p:grpSpPr>
        <p:sp>
          <p:nvSpPr>
            <p:cNvPr id="45" name="Down Arrow 44"/>
            <p:cNvSpPr/>
            <p:nvPr/>
          </p:nvSpPr>
          <p:spPr bwMode="auto">
            <a:xfrm rot="10800000" flipV="1">
              <a:off x="8210070" y="2763093"/>
              <a:ext cx="933930" cy="1631107"/>
            </a:xfrm>
            <a:prstGeom prst="downArrow">
              <a:avLst/>
            </a:prstGeom>
            <a:solidFill>
              <a:srgbClr val="CC0000"/>
            </a:solidFill>
            <a:ln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5400000">
              <a:off x="7975967" y="3188317"/>
              <a:ext cx="1398566" cy="548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  <a:latin typeface="Avenir Next Regular"/>
                  <a:cs typeface="Avenir Next Regular"/>
                </a:rPr>
                <a:t>Passes Automated QA</a:t>
              </a:r>
              <a:endParaRPr lang="en-US" sz="800" dirty="0">
                <a:solidFill>
                  <a:schemeClr val="bg1"/>
                </a:solidFill>
                <a:latin typeface="Avenir Next Regular"/>
                <a:cs typeface="Avenir Next Regular"/>
              </a:endParaRPr>
            </a:p>
          </p:txBody>
        </p:sp>
      </p:grpSp>
      <p:pic>
        <p:nvPicPr>
          <p:cNvPr id="47" name="Picture 2" descr="http://connect.icrossing.co.uk/wp-content/uploads/2013/04/DesktopMobil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5400" y="3530018"/>
            <a:ext cx="1717532" cy="51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Down Arrow 47"/>
          <p:cNvSpPr/>
          <p:nvPr/>
        </p:nvSpPr>
        <p:spPr bwMode="auto">
          <a:xfrm rot="16200000" flipV="1">
            <a:off x="7444279" y="3567598"/>
            <a:ext cx="477217" cy="460001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39630" y="1515579"/>
            <a:ext cx="78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Jenkins</a:t>
            </a:r>
            <a:r>
              <a:rPr lang="en-US" sz="9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begins automated build &amp; deploy process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47551" y="1931303"/>
            <a:ext cx="14106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JS Hint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runs code quality tests and </a:t>
            </a:r>
            <a:r>
              <a:rPr lang="en-US" sz="900" b="1" dirty="0">
                <a:solidFill>
                  <a:srgbClr val="C91C15"/>
                </a:solidFill>
                <a:latin typeface="Avenir Next Regular"/>
                <a:cs typeface="Avenir Next Regular"/>
              </a:rPr>
              <a:t>P</a:t>
            </a:r>
            <a:r>
              <a:rPr lang="en-US" sz="9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lato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 runs code analyses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904" y="3498779"/>
            <a:ext cx="828980" cy="643139"/>
          </a:xfrm>
          <a:prstGeom prst="rect">
            <a:avLst/>
          </a:prstGeom>
          <a:ln w="28575" cmpd="sng">
            <a:solidFill>
              <a:srgbClr val="CC0000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43" y="1395871"/>
            <a:ext cx="813002" cy="701813"/>
          </a:xfrm>
          <a:prstGeom prst="rect">
            <a:avLst/>
          </a:prstGeom>
          <a:ln w="28575" cmpd="sng">
            <a:solidFill>
              <a:srgbClr val="CC0000"/>
            </a:solidFill>
          </a:ln>
        </p:spPr>
      </p:pic>
      <p:sp>
        <p:nvSpPr>
          <p:cNvPr id="53" name="TextBox 52"/>
          <p:cNvSpPr txBox="1"/>
          <p:nvPr/>
        </p:nvSpPr>
        <p:spPr>
          <a:xfrm>
            <a:off x="596472" y="4048356"/>
            <a:ext cx="10558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Feedback is passed to developers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4" name="Down Arrow 53"/>
          <p:cNvSpPr/>
          <p:nvPr/>
        </p:nvSpPr>
        <p:spPr bwMode="auto">
          <a:xfrm rot="16200000" flipV="1">
            <a:off x="1607699" y="3445082"/>
            <a:ext cx="477217" cy="494032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1993" y="4209049"/>
            <a:ext cx="2903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QA Testers test on multiple devices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7" name="Down Arrow 56"/>
          <p:cNvSpPr/>
          <p:nvPr/>
        </p:nvSpPr>
        <p:spPr bwMode="auto">
          <a:xfrm flipV="1">
            <a:off x="808552" y="2958560"/>
            <a:ext cx="615114" cy="352155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059431" y="1492770"/>
            <a:ext cx="444654" cy="318409"/>
            <a:chOff x="6673844" y="1481449"/>
            <a:chExt cx="805577" cy="723951"/>
          </a:xfrm>
        </p:grpSpPr>
        <p:sp>
          <p:nvSpPr>
            <p:cNvPr id="59" name="Oval 58"/>
            <p:cNvSpPr/>
            <p:nvPr/>
          </p:nvSpPr>
          <p:spPr>
            <a:xfrm>
              <a:off x="6722114" y="1481449"/>
              <a:ext cx="694686" cy="723951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73844" y="1647871"/>
              <a:ext cx="805577" cy="41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chemeClr val="bg1">
                      <a:lumMod val="95000"/>
                    </a:schemeClr>
                  </a:solidFill>
                  <a:latin typeface="Avenir Next Regular"/>
                  <a:cs typeface="Avenir Next Regular"/>
                </a:rPr>
                <a:t>mocha</a:t>
              </a:r>
              <a:endParaRPr lang="en-US" sz="600" b="1" dirty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endParaRPr>
            </a:p>
          </p:txBody>
        </p:sp>
      </p:grpSp>
      <p:sp>
        <p:nvSpPr>
          <p:cNvPr id="61" name="Down Arrow 60"/>
          <p:cNvSpPr/>
          <p:nvPr/>
        </p:nvSpPr>
        <p:spPr bwMode="auto">
          <a:xfrm rot="5400000" flipV="1">
            <a:off x="7396401" y="1589760"/>
            <a:ext cx="215600" cy="119125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428" y="1471531"/>
            <a:ext cx="434781" cy="36515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7585570" y="4048356"/>
            <a:ext cx="1329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Code is packaged &amp; readied for deploy by </a:t>
            </a:r>
            <a:r>
              <a:rPr lang="en-US" sz="10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Grunt</a:t>
            </a:r>
            <a:endParaRPr lang="en-US" sz="1000" b="1" dirty="0">
              <a:solidFill>
                <a:schemeClr val="accent4">
                  <a:lumMod val="7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18175" y="2079232"/>
            <a:ext cx="136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Check-in merged to </a:t>
            </a:r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Phabricator</a:t>
            </a:r>
            <a:r>
              <a:rPr lang="en-US" sz="9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for pre-commit review by senior developers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3327" y="3659660"/>
            <a:ext cx="351882" cy="37654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5650464" y="4157951"/>
            <a:ext cx="1847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Code is deployed to environments by </a:t>
            </a:r>
            <a:r>
              <a:rPr lang="en-US" sz="10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Jenkins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via </a:t>
            </a:r>
            <a:r>
              <a:rPr lang="en-US" sz="1000" b="1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Docker</a:t>
            </a:r>
            <a:endParaRPr lang="en-US" sz="1000" b="1" dirty="0">
              <a:solidFill>
                <a:srgbClr val="CA2F31"/>
              </a:solidFill>
              <a:latin typeface="Avenir Next Regular"/>
              <a:cs typeface="Avenir Next Regular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587" y="3500782"/>
            <a:ext cx="699957" cy="581867"/>
          </a:xfrm>
          <a:prstGeom prst="rect">
            <a:avLst/>
          </a:prstGeom>
        </p:spPr>
      </p:pic>
      <p:sp>
        <p:nvSpPr>
          <p:cNvPr id="75" name="Down Arrow 74"/>
          <p:cNvSpPr/>
          <p:nvPr/>
        </p:nvSpPr>
        <p:spPr bwMode="auto">
          <a:xfrm rot="16200000" flipV="1">
            <a:off x="5230836" y="3630641"/>
            <a:ext cx="477217" cy="333917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5199" y="1574848"/>
            <a:ext cx="589306" cy="190917"/>
          </a:xfrm>
          <a:prstGeom prst="rect">
            <a:avLst/>
          </a:prstGeom>
        </p:spPr>
      </p:pic>
      <p:sp>
        <p:nvSpPr>
          <p:cNvPr id="77" name="Down Arrow 76"/>
          <p:cNvSpPr/>
          <p:nvPr/>
        </p:nvSpPr>
        <p:spPr bwMode="auto">
          <a:xfrm rot="5400000" flipV="1">
            <a:off x="2742708" y="1561583"/>
            <a:ext cx="337701" cy="238930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Regular"/>
              <a:cs typeface="Avenir Next Regular"/>
            </a:endParaRPr>
          </a:p>
        </p:txBody>
      </p:sp>
      <p:sp>
        <p:nvSpPr>
          <p:cNvPr id="78" name="Down Arrow 77"/>
          <p:cNvSpPr/>
          <p:nvPr/>
        </p:nvSpPr>
        <p:spPr bwMode="auto">
          <a:xfrm rot="5400000" flipV="1">
            <a:off x="3768248" y="1551030"/>
            <a:ext cx="337701" cy="238930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Regular"/>
              <a:cs typeface="Avenir Next Regular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919796" y="1909665"/>
            <a:ext cx="98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Once code review is approved, </a:t>
            </a:r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git</a:t>
            </a:r>
            <a:r>
              <a:rPr lang="en-US" sz="9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is used to push the code update to development branch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176" y="1370193"/>
            <a:ext cx="394352" cy="34266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863" y="1637729"/>
            <a:ext cx="208643" cy="25597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190" y="1426431"/>
            <a:ext cx="866252" cy="58244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93" y="3530018"/>
            <a:ext cx="869658" cy="434829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8264403" y="153785"/>
            <a:ext cx="495290" cy="495290"/>
            <a:chOff x="3767129" y="3823416"/>
            <a:chExt cx="321235" cy="321235"/>
          </a:xfrm>
        </p:grpSpPr>
        <p:sp>
          <p:nvSpPr>
            <p:cNvPr id="89" name="Oval 88"/>
            <p:cNvSpPr/>
            <p:nvPr/>
          </p:nvSpPr>
          <p:spPr>
            <a:xfrm>
              <a:off x="3767129" y="3823416"/>
              <a:ext cx="321235" cy="32123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Regular"/>
                <a:cs typeface="Avenir Next Regular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15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3205" y="3880463"/>
              <a:ext cx="201649" cy="209177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4773" y="3530018"/>
            <a:ext cx="1053862" cy="594587"/>
          </a:xfrm>
          <a:prstGeom prst="rect">
            <a:avLst/>
          </a:prstGeom>
        </p:spPr>
      </p:pic>
      <p:sp>
        <p:nvSpPr>
          <p:cNvPr id="63" name="Down Arrow 62"/>
          <p:cNvSpPr/>
          <p:nvPr/>
        </p:nvSpPr>
        <p:spPr bwMode="auto">
          <a:xfrm rot="5400000" flipV="1">
            <a:off x="5667187" y="1561583"/>
            <a:ext cx="337701" cy="238930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Regular"/>
              <a:cs typeface="Avenir Next Regular"/>
            </a:endParaRPr>
          </a:p>
        </p:txBody>
      </p:sp>
      <p:sp>
        <p:nvSpPr>
          <p:cNvPr id="8" name="Left-Right Arrow 7"/>
          <p:cNvSpPr/>
          <p:nvPr/>
        </p:nvSpPr>
        <p:spPr>
          <a:xfrm rot="8297619">
            <a:off x="4754626" y="2492956"/>
            <a:ext cx="438651" cy="319920"/>
          </a:xfrm>
          <a:prstGeom prst="leftRight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80000"/>
              </a:lnSpc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689" y="1263628"/>
            <a:ext cx="444848" cy="476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32" y="2689233"/>
            <a:ext cx="588433" cy="22902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545" y="2903081"/>
            <a:ext cx="391578" cy="39157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876" y="1423571"/>
            <a:ext cx="704150" cy="50862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973951" y="2648328"/>
            <a:ext cx="141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Code artifacts, including applications are stored/retrieved in </a:t>
            </a:r>
            <a:r>
              <a:rPr lang="en-US" sz="9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NPM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 and </a:t>
            </a:r>
            <a:r>
              <a:rPr lang="en-US" sz="9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Bower </a:t>
            </a:r>
            <a:endParaRPr lang="en-US" sz="900" b="1" dirty="0">
              <a:solidFill>
                <a:srgbClr val="C91C15"/>
              </a:solidFill>
              <a:latin typeface="Avenir Next Regular"/>
              <a:cs typeface="Avenir Next Regular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32" y="2995371"/>
            <a:ext cx="414122" cy="1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68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>
                <a:latin typeface="Arial"/>
                <a:cs typeface="Arial"/>
              </a:rPr>
              <a:t>Confidential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rial"/>
                <a:cs typeface="Arial"/>
              </a:rPr>
              <a:pPr defTabSz="914400"/>
              <a:t>12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401279" y="842212"/>
            <a:ext cx="5581663" cy="36562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25000"/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rgbClr val="F70043"/>
                </a:solidFill>
                <a:latin typeface="Avenir Next Regular"/>
                <a:cs typeface="Avenir Next Regular"/>
              </a:rPr>
              <a:t>What is responsive design?</a:t>
            </a:r>
          </a:p>
          <a:p>
            <a:pPr lvl="1">
              <a:lnSpc>
                <a:spcPct val="120000"/>
              </a:lnSpc>
            </a:pPr>
            <a:r>
              <a:rPr lang="en-US" sz="1000" dirty="0" smtClean="0">
                <a:latin typeface="Avenir Next Regular"/>
                <a:cs typeface="Avenir Next Regular"/>
              </a:rPr>
              <a:t>A Web design and development methodology that helps ensure the user interface delivers an optimal viewing experience on any screen size</a:t>
            </a:r>
          </a:p>
          <a:p>
            <a:pPr lvl="1">
              <a:lnSpc>
                <a:spcPct val="120000"/>
              </a:lnSpc>
            </a:pPr>
            <a:endParaRPr lang="en-US" sz="1050" dirty="0" smtClean="0">
              <a:latin typeface="Avenir Next Regular"/>
              <a:cs typeface="Avenir Next Regular"/>
            </a:endParaRPr>
          </a:p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srgbClr val="F70043"/>
                </a:solidFill>
                <a:latin typeface="Avenir Next Regular"/>
                <a:cs typeface="Avenir Next Regular"/>
              </a:rPr>
              <a:t>K</a:t>
            </a:r>
            <a:r>
              <a:rPr lang="en-US" sz="1200" b="1" dirty="0" smtClean="0">
                <a:solidFill>
                  <a:srgbClr val="F70043"/>
                </a:solidFill>
                <a:latin typeface="Avenir Next Regular"/>
                <a:cs typeface="Avenir Next Regular"/>
              </a:rPr>
              <a:t>ey Components</a:t>
            </a:r>
          </a:p>
          <a:p>
            <a:pPr lvl="1">
              <a:lnSpc>
                <a:spcPct val="120000"/>
              </a:lnSpc>
            </a:pPr>
            <a:r>
              <a:rPr lang="en-US" sz="1000" dirty="0" smtClean="0">
                <a:latin typeface="Avenir Next Regular"/>
                <a:cs typeface="Avenir Next Regular"/>
              </a:rPr>
              <a:t>Grid System</a:t>
            </a:r>
          </a:p>
          <a:p>
            <a:pPr lvl="1">
              <a:lnSpc>
                <a:spcPct val="120000"/>
              </a:lnSpc>
            </a:pPr>
            <a:r>
              <a:rPr lang="en-US" sz="1000" dirty="0" smtClean="0">
                <a:latin typeface="Avenir Next Regular"/>
                <a:cs typeface="Avenir Next Regular"/>
              </a:rPr>
              <a:t>CSS3 Media Queries</a:t>
            </a:r>
          </a:p>
          <a:p>
            <a:pPr lvl="1">
              <a:lnSpc>
                <a:spcPct val="120000"/>
              </a:lnSpc>
            </a:pPr>
            <a:r>
              <a:rPr lang="en-US" sz="1000" dirty="0" smtClean="0">
                <a:latin typeface="Avenir Next Regular"/>
                <a:cs typeface="Avenir Next Regular"/>
              </a:rPr>
              <a:t>Fluid Components</a:t>
            </a:r>
          </a:p>
          <a:p>
            <a:pPr lvl="1">
              <a:lnSpc>
                <a:spcPct val="120000"/>
              </a:lnSpc>
            </a:pPr>
            <a:r>
              <a:rPr lang="en-US" sz="1000" dirty="0" smtClean="0">
                <a:latin typeface="Avenir Next Regular"/>
                <a:cs typeface="Avenir Next Regular"/>
              </a:rPr>
              <a:t>Progressive Enhancement</a:t>
            </a:r>
          </a:p>
          <a:p>
            <a:pPr lvl="1">
              <a:lnSpc>
                <a:spcPct val="120000"/>
              </a:lnSpc>
            </a:pPr>
            <a:endParaRPr lang="en-US" sz="1000" dirty="0">
              <a:latin typeface="Avenir Next Regular"/>
              <a:cs typeface="Avenir Next Regular"/>
            </a:endParaRPr>
          </a:p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srgbClr val="F70043"/>
                </a:solidFill>
                <a:latin typeface="Avenir Next Regular"/>
                <a:cs typeface="Avenir Next Regular"/>
              </a:rPr>
              <a:t>Why ‘Evolved’?</a:t>
            </a:r>
          </a:p>
          <a:p>
            <a:pPr lvl="1">
              <a:lnSpc>
                <a:spcPct val="120000"/>
              </a:lnSpc>
            </a:pPr>
            <a:r>
              <a:rPr lang="en-US" sz="1000" dirty="0" smtClean="0">
                <a:latin typeface="Avenir Next Regular"/>
                <a:cs typeface="Avenir Next Regular"/>
              </a:rPr>
              <a:t>Responsive design is more than just mobile and desktop, it’s </a:t>
            </a:r>
            <a:r>
              <a:rPr lang="en-US" sz="1000" i="1" dirty="0" smtClean="0">
                <a:latin typeface="Avenir Next Regular"/>
                <a:cs typeface="Avenir Next Regular"/>
              </a:rPr>
              <a:t>everything</a:t>
            </a:r>
            <a:endParaRPr lang="en-US" sz="1000" dirty="0" smtClean="0">
              <a:latin typeface="Avenir Next Regular"/>
              <a:cs typeface="Avenir Next Regular"/>
            </a:endParaRPr>
          </a:p>
          <a:p>
            <a:pPr lvl="1">
              <a:lnSpc>
                <a:spcPct val="120000"/>
              </a:lnSpc>
            </a:pPr>
            <a:r>
              <a:rPr lang="en-US" sz="1000" dirty="0" smtClean="0">
                <a:latin typeface="Avenir Next Regular"/>
                <a:cs typeface="Avenir Next Regular"/>
              </a:rPr>
              <a:t>Web technologies have become pervasive UI technologies for televisions, refrigerators, smart devices, and many more</a:t>
            </a:r>
          </a:p>
          <a:p>
            <a:pPr lvl="1">
              <a:lnSpc>
                <a:spcPct val="120000"/>
              </a:lnSpc>
            </a:pPr>
            <a:r>
              <a:rPr lang="en-US" sz="1000" dirty="0" smtClean="0">
                <a:latin typeface="Avenir Next Regular"/>
                <a:cs typeface="Avenir Next Regular"/>
              </a:rPr>
              <a:t>Responsive as a methodology must evolve to support these new form factors without increased complexity or entirely separate applications </a:t>
            </a:r>
            <a:r>
              <a:rPr lang="en-US" sz="1000" i="1" dirty="0" smtClean="0">
                <a:latin typeface="Avenir Next Regular"/>
                <a:cs typeface="Avenir Next Regular"/>
              </a:rPr>
              <a:t> 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1" y="958454"/>
            <a:ext cx="2795772" cy="166747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6999" y="101204"/>
            <a:ext cx="8944526" cy="857250"/>
          </a:xfrm>
        </p:spPr>
        <p:txBody>
          <a:bodyPr/>
          <a:lstStyle/>
          <a:p>
            <a:r>
              <a:rPr lang="en-US" dirty="0" smtClean="0">
                <a:solidFill>
                  <a:srgbClr val="F70043"/>
                </a:solidFill>
              </a:rPr>
              <a:t>Responsive Design Evolved</a:t>
            </a:r>
            <a:endParaRPr lang="en-US" dirty="0">
              <a:solidFill>
                <a:srgbClr val="F70043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275922" y="171924"/>
            <a:ext cx="473710" cy="471761"/>
            <a:chOff x="3409384" y="2158508"/>
            <a:chExt cx="345410" cy="3439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9384" y="2158508"/>
              <a:ext cx="345410" cy="34398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2770" y="2173449"/>
              <a:ext cx="165288" cy="305249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 rot="5400000">
            <a:off x="1627364" y="2570940"/>
            <a:ext cx="276757" cy="842642"/>
          </a:xfrm>
          <a:prstGeom prst="right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80000"/>
              </a:lnSpc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15" y="3377257"/>
            <a:ext cx="1139013" cy="679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261" y="3298173"/>
            <a:ext cx="1852653" cy="12003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40404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Add same UI on </a:t>
            </a:r>
          </a:p>
          <a:p>
            <a:pPr algn="ctr"/>
            <a:r>
              <a:rPr lang="en-US" dirty="0" smtClean="0"/>
              <a:t>Wearable</a:t>
            </a:r>
          </a:p>
          <a:p>
            <a:pPr algn="ctr"/>
            <a:r>
              <a:rPr lang="en-US" dirty="0" smtClean="0"/>
              <a:t>TV</a:t>
            </a:r>
          </a:p>
          <a:p>
            <a:pPr algn="ctr"/>
            <a:r>
              <a:rPr lang="en-US" dirty="0" smtClean="0"/>
              <a:t>Kiosk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02800" y="6502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736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88B74"/>
                </a:solidFill>
              </a:rPr>
              <a:t>Understanding Lightweight Architecture</a:t>
            </a:r>
            <a:endParaRPr lang="en-US" dirty="0">
              <a:solidFill>
                <a:srgbClr val="188B7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86778" y="4774415"/>
            <a:ext cx="358552" cy="274637"/>
          </a:xfrm>
        </p:spPr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rial"/>
                <a:cs typeface="Arial"/>
              </a:rPr>
              <a:pPr defTabSz="914400"/>
              <a:t>13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3914" y="7073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91C15"/>
              </a:solidFill>
              <a:latin typeface="Arial"/>
              <a:cs typeface="Arial"/>
            </a:endParaRPr>
          </a:p>
        </p:txBody>
      </p:sp>
      <p:sp>
        <p:nvSpPr>
          <p:cNvPr id="59" name="Content Placeholder 7"/>
          <p:cNvSpPr>
            <a:spLocks noGrp="1"/>
          </p:cNvSpPr>
          <p:nvPr>
            <p:ph idx="4294967295"/>
          </p:nvPr>
        </p:nvSpPr>
        <p:spPr>
          <a:xfrm>
            <a:off x="126998" y="1266709"/>
            <a:ext cx="6360492" cy="25997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>
                <a:solidFill>
                  <a:srgbClr val="C91C15"/>
                </a:solidFill>
              </a:rPr>
              <a:t>Lightweight applications </a:t>
            </a:r>
            <a:r>
              <a:rPr lang="en-US" sz="1200" b="1" dirty="0">
                <a:solidFill>
                  <a:srgbClr val="C91C15"/>
                </a:solidFill>
              </a:rPr>
              <a:t>are purpose-built and leverage an ecosystem of </a:t>
            </a:r>
            <a:r>
              <a:rPr lang="en-US" sz="1200" b="1" dirty="0" smtClean="0">
                <a:solidFill>
                  <a:srgbClr val="C91C15"/>
                </a:solidFill>
              </a:rPr>
              <a:t>components</a:t>
            </a:r>
            <a:endParaRPr lang="en-US" sz="1200" b="1" dirty="0">
              <a:solidFill>
                <a:srgbClr val="C91C15"/>
              </a:solidFill>
            </a:endParaRPr>
          </a:p>
          <a:p>
            <a:r>
              <a:rPr lang="en-US" sz="1050" dirty="0" smtClean="0">
                <a:solidFill>
                  <a:srgbClr val="0D0D0D"/>
                </a:solidFill>
              </a:rPr>
              <a:t>Lightweight architectures are modular and utilize community open source components </a:t>
            </a:r>
          </a:p>
          <a:p>
            <a:r>
              <a:rPr lang="en-US" sz="1050" dirty="0" smtClean="0">
                <a:solidFill>
                  <a:srgbClr val="0D0D0D"/>
                </a:solidFill>
              </a:rPr>
              <a:t>Fully distributed systems are standard; components designed to run on commodity hardware </a:t>
            </a:r>
          </a:p>
          <a:p>
            <a:r>
              <a:rPr lang="en-US" sz="1050" dirty="0" smtClean="0">
                <a:solidFill>
                  <a:srgbClr val="0D0D0D"/>
                </a:solidFill>
              </a:rPr>
              <a:t>Brings </a:t>
            </a:r>
            <a:r>
              <a:rPr lang="en-US" sz="1050" dirty="0">
                <a:solidFill>
                  <a:srgbClr val="0D0D0D"/>
                </a:solidFill>
              </a:rPr>
              <a:t>the ability to swap components in and out as technology </a:t>
            </a:r>
            <a:r>
              <a:rPr lang="en-US" sz="1050" dirty="0" smtClean="0">
                <a:solidFill>
                  <a:srgbClr val="0D0D0D"/>
                </a:solidFill>
              </a:rPr>
              <a:t>evolves</a:t>
            </a:r>
          </a:p>
          <a:p>
            <a:r>
              <a:rPr lang="en-US" sz="1050" i="1" dirty="0" smtClean="0">
                <a:solidFill>
                  <a:srgbClr val="0D0D0D"/>
                </a:solidFill>
                <a:latin typeface="Avenir Next Medium"/>
                <a:cs typeface="Avenir Next Medium"/>
              </a:rPr>
              <a:t>A lightweight architecture is not required for Client/API applications, but will enable far superior experiences</a:t>
            </a:r>
            <a:endParaRPr lang="en-US" sz="1050" i="1" dirty="0">
              <a:solidFill>
                <a:srgbClr val="0D0D0D"/>
              </a:solidFill>
              <a:latin typeface="Avenir Next Medium"/>
              <a:cs typeface="Avenir Next Medium"/>
            </a:endParaRP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200" b="1" dirty="0" smtClean="0">
                <a:solidFill>
                  <a:srgbClr val="C91C15"/>
                </a:solidFill>
              </a:rPr>
              <a:t>Traditional frameworks are built to serve the same function as Swiss Army knives</a:t>
            </a:r>
          </a:p>
          <a:p>
            <a:r>
              <a:rPr lang="en-US" sz="1050" dirty="0" smtClean="0"/>
              <a:t>They don’t do any one thing particularly well</a:t>
            </a:r>
          </a:p>
          <a:p>
            <a:r>
              <a:rPr lang="en-US" sz="1050" dirty="0"/>
              <a:t>C</a:t>
            </a:r>
            <a:r>
              <a:rPr lang="en-US" sz="1050" dirty="0" smtClean="0"/>
              <a:t>omponents need to be extensively modified to fit requirements</a:t>
            </a:r>
          </a:p>
          <a:p>
            <a:r>
              <a:rPr lang="en-US" sz="1050" dirty="0" smtClean="0"/>
              <a:t>Lead to multiple drawbacks</a:t>
            </a:r>
            <a:r>
              <a:rPr lang="en-US" sz="1050" dirty="0"/>
              <a:t>:</a:t>
            </a:r>
            <a:r>
              <a:rPr lang="en-US" sz="1050" dirty="0" smtClean="0"/>
              <a:t> difficulty upgrading, lack of compatibility, </a:t>
            </a:r>
            <a:r>
              <a:rPr lang="en-US" sz="1050" dirty="0" smtClean="0">
                <a:solidFill>
                  <a:srgbClr val="0D0D0D"/>
                </a:solidFill>
              </a:rPr>
              <a:t>etc.</a:t>
            </a:r>
          </a:p>
          <a:p>
            <a:r>
              <a:rPr lang="en-US" sz="1050" dirty="0" smtClean="0">
                <a:solidFill>
                  <a:srgbClr val="0D0D0D"/>
                </a:solidFill>
              </a:rPr>
              <a:t>Lead to significantly higher operating cost</a:t>
            </a:r>
          </a:p>
          <a:p>
            <a:pPr marL="0" indent="0">
              <a:buNone/>
            </a:pPr>
            <a:endParaRPr lang="en-US" sz="1200" dirty="0" smtClean="0">
              <a:solidFill>
                <a:srgbClr val="0D0D0D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26998" y="681933"/>
            <a:ext cx="89589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CC0000"/>
                </a:solidFill>
                <a:latin typeface="Avenir Next Condensed Medium"/>
                <a:cs typeface="Avenir Next Condensed Medium"/>
              </a:rPr>
              <a:t>Lightweight architecture is a set of principles, patterns, and technologies that enable enterprise applications to be delivered with the same capabilities that internet scale startups once had solely to themselves</a:t>
            </a:r>
            <a:endParaRPr lang="en-US" sz="1600" i="1" dirty="0">
              <a:solidFill>
                <a:srgbClr val="CC0000"/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37904" y="129335"/>
            <a:ext cx="578061" cy="578061"/>
            <a:chOff x="8237904" y="129335"/>
            <a:chExt cx="578061" cy="578061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2093" y="143654"/>
              <a:ext cx="511989" cy="50988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7904" y="129335"/>
              <a:ext cx="578061" cy="578061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6468676" y="1266709"/>
            <a:ext cx="2617282" cy="3330691"/>
            <a:chOff x="6146800" y="1224374"/>
            <a:chExt cx="2617282" cy="3330691"/>
          </a:xfrm>
        </p:grpSpPr>
        <p:sp>
          <p:nvSpPr>
            <p:cNvPr id="48" name="Rectangle 47"/>
            <p:cNvSpPr/>
            <p:nvPr/>
          </p:nvSpPr>
          <p:spPr>
            <a:xfrm>
              <a:off x="6146800" y="1224374"/>
              <a:ext cx="2617282" cy="33306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72992" y="1362825"/>
              <a:ext cx="884904" cy="324464"/>
            </a:xfrm>
            <a:prstGeom prst="rect">
              <a:avLst/>
            </a:prstGeom>
            <a:solidFill>
              <a:srgbClr val="FF333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Browser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272992" y="2101157"/>
              <a:ext cx="884904" cy="324464"/>
            </a:xfrm>
            <a:prstGeom prst="rect">
              <a:avLst/>
            </a:prstGeom>
            <a:solidFill>
              <a:srgbClr val="9C1C1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SW LB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72992" y="2951616"/>
              <a:ext cx="884904" cy="324464"/>
            </a:xfrm>
            <a:prstGeom prst="rect">
              <a:avLst/>
            </a:prstGeom>
            <a:solidFill>
              <a:srgbClr val="9C1C1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Service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737995" y="2951637"/>
              <a:ext cx="884904" cy="329401"/>
            </a:xfrm>
            <a:prstGeom prst="rect">
              <a:avLst/>
            </a:prstGeom>
            <a:solidFill>
              <a:srgbClr val="9C1C1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Service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2992" y="3575171"/>
              <a:ext cx="884904" cy="324464"/>
            </a:xfrm>
            <a:prstGeom prst="rect">
              <a:avLst/>
            </a:prstGeom>
            <a:solidFill>
              <a:srgbClr val="9C1C1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Store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72992" y="4093801"/>
              <a:ext cx="884904" cy="324464"/>
            </a:xfrm>
            <a:prstGeom prst="rect">
              <a:avLst/>
            </a:prstGeom>
            <a:solidFill>
              <a:srgbClr val="9C1C1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Disk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7" name="Straight Connector 26"/>
            <p:cNvCxnSpPr>
              <a:stCxn id="25" idx="2"/>
              <a:endCxn id="26" idx="0"/>
            </p:cNvCxnSpPr>
            <p:nvPr/>
          </p:nvCxnSpPr>
          <p:spPr>
            <a:xfrm>
              <a:off x="6715444" y="3899635"/>
              <a:ext cx="0" cy="19416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2" idx="2"/>
              <a:endCxn id="23" idx="0"/>
            </p:cNvCxnSpPr>
            <p:nvPr/>
          </p:nvCxnSpPr>
          <p:spPr>
            <a:xfrm>
              <a:off x="6715444" y="2425621"/>
              <a:ext cx="0" cy="5259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2" idx="2"/>
              <a:endCxn id="24" idx="0"/>
            </p:cNvCxnSpPr>
            <p:nvPr/>
          </p:nvCxnSpPr>
          <p:spPr>
            <a:xfrm>
              <a:off x="6715444" y="2425621"/>
              <a:ext cx="1465003" cy="52601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1" idx="2"/>
              <a:endCxn id="22" idx="0"/>
            </p:cNvCxnSpPr>
            <p:nvPr/>
          </p:nvCxnSpPr>
          <p:spPr>
            <a:xfrm>
              <a:off x="6715444" y="1687289"/>
              <a:ext cx="0" cy="4138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7737995" y="2101157"/>
              <a:ext cx="884904" cy="324464"/>
            </a:xfrm>
            <a:prstGeom prst="rect">
              <a:avLst/>
            </a:prstGeom>
            <a:solidFill>
              <a:srgbClr val="9C1C1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SW LB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32" name="Straight Connector 31"/>
            <p:cNvCxnSpPr>
              <a:stCxn id="22" idx="3"/>
              <a:endCxn id="31" idx="1"/>
            </p:cNvCxnSpPr>
            <p:nvPr/>
          </p:nvCxnSpPr>
          <p:spPr>
            <a:xfrm>
              <a:off x="7157896" y="2263389"/>
              <a:ext cx="58009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2"/>
              <a:endCxn id="24" idx="0"/>
            </p:cNvCxnSpPr>
            <p:nvPr/>
          </p:nvCxnSpPr>
          <p:spPr>
            <a:xfrm>
              <a:off x="8180447" y="2425621"/>
              <a:ext cx="0" cy="52601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23" idx="0"/>
            </p:cNvCxnSpPr>
            <p:nvPr/>
          </p:nvCxnSpPr>
          <p:spPr>
            <a:xfrm flipH="1">
              <a:off x="6715444" y="2425621"/>
              <a:ext cx="1465003" cy="5259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3" idx="2"/>
              <a:endCxn id="25" idx="0"/>
            </p:cNvCxnSpPr>
            <p:nvPr/>
          </p:nvCxnSpPr>
          <p:spPr>
            <a:xfrm>
              <a:off x="6715444" y="3276080"/>
              <a:ext cx="0" cy="29909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7737995" y="3575171"/>
              <a:ext cx="884904" cy="324464"/>
            </a:xfrm>
            <a:prstGeom prst="rect">
              <a:avLst/>
            </a:prstGeom>
            <a:solidFill>
              <a:srgbClr val="9C1C1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Store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37" name="Straight Connector 36"/>
            <p:cNvCxnSpPr>
              <a:stCxn id="24" idx="2"/>
              <a:endCxn id="36" idx="0"/>
            </p:cNvCxnSpPr>
            <p:nvPr/>
          </p:nvCxnSpPr>
          <p:spPr>
            <a:xfrm>
              <a:off x="8180447" y="3281038"/>
              <a:ext cx="0" cy="29413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737995" y="4083969"/>
              <a:ext cx="884904" cy="324464"/>
            </a:xfrm>
            <a:prstGeom prst="rect">
              <a:avLst/>
            </a:prstGeom>
            <a:solidFill>
              <a:srgbClr val="9C1C1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Disk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39" name="Straight Connector 38"/>
            <p:cNvCxnSpPr>
              <a:stCxn id="36" idx="2"/>
              <a:endCxn id="38" idx="0"/>
            </p:cNvCxnSpPr>
            <p:nvPr/>
          </p:nvCxnSpPr>
          <p:spPr>
            <a:xfrm>
              <a:off x="8180447" y="3899635"/>
              <a:ext cx="0" cy="1843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6" idx="1"/>
              <a:endCxn id="25" idx="3"/>
            </p:cNvCxnSpPr>
            <p:nvPr/>
          </p:nvCxnSpPr>
          <p:spPr>
            <a:xfrm flipH="1">
              <a:off x="7157896" y="3737403"/>
              <a:ext cx="58009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6442" y="3941970"/>
            <a:ext cx="6350000" cy="655430"/>
          </a:xfrm>
          <a:prstGeom prst="rect">
            <a:avLst/>
          </a:prstGeom>
          <a:solidFill>
            <a:srgbClr val="9C1C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250" b="1" dirty="0" smtClean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rPr>
              <a:t>Behind </a:t>
            </a:r>
            <a:r>
              <a:rPr lang="en-US" sz="1250" b="1" dirty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rPr>
              <a:t>that </a:t>
            </a:r>
            <a:r>
              <a:rPr lang="en-US" sz="1250" b="1" dirty="0" smtClean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rPr>
              <a:t>application UI </a:t>
            </a:r>
            <a:r>
              <a:rPr lang="en-US" sz="1250" b="1" dirty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rPr>
              <a:t>running in the </a:t>
            </a:r>
            <a:r>
              <a:rPr lang="en-US" sz="1250" b="1" dirty="0" smtClean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rPr>
              <a:t>browser is often a purpose-built distributed architecture that powers the interactive UI with capabilities not possible in traditional architectures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172805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these changes?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760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49" y="101204"/>
            <a:ext cx="8944526" cy="768734"/>
          </a:xfrm>
        </p:spPr>
        <p:txBody>
          <a:bodyPr>
            <a:normAutofit/>
          </a:bodyPr>
          <a:lstStyle/>
          <a:p>
            <a:r>
              <a:rPr lang="en-US" dirty="0" smtClean="0"/>
              <a:t>Why would I make such a radical shift?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27000" y="1221166"/>
            <a:ext cx="8943975" cy="33524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Baseline experience and performance expectations for end users is now mobile native apps; </a:t>
            </a:r>
            <a:r>
              <a:rPr lang="en-US" dirty="0"/>
              <a:t> </a:t>
            </a:r>
            <a:r>
              <a:rPr lang="en-US" dirty="0" smtClean="0"/>
              <a:t>these expectations </a:t>
            </a:r>
            <a:r>
              <a:rPr lang="en-US" i="1" dirty="0" smtClean="0">
                <a:solidFill>
                  <a:srgbClr val="C91C15"/>
                </a:solidFill>
              </a:rPr>
              <a:t>cannot</a:t>
            </a:r>
            <a:r>
              <a:rPr lang="en-US" dirty="0" smtClean="0"/>
              <a:t> be supported by traditional Web architectures</a:t>
            </a:r>
          </a:p>
          <a:p>
            <a:endParaRPr lang="en-US" dirty="0" smtClean="0"/>
          </a:p>
          <a:p>
            <a:r>
              <a:rPr lang="en-US" dirty="0" smtClean="0"/>
              <a:t>Don’t create new systems every time you need to upgrade; instead create modular systems capable of evolving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Deliver architecture and high quality experience quickly; application development lifecycle should be months, not years</a:t>
            </a:r>
          </a:p>
          <a:p>
            <a:endParaRPr lang="en-US" dirty="0"/>
          </a:p>
          <a:p>
            <a:r>
              <a:rPr lang="en-US" dirty="0" smtClean="0"/>
              <a:t>Enable fewer developers, designers, and testers to deliver applications for multiple channels despite budget realities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3200" y="650086"/>
            <a:ext cx="86969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Enterprises are evolving toward Client/API approaches rather than continuing to invest in Traditional Web</a:t>
            </a:r>
            <a:endParaRPr lang="en-US" sz="1400" i="1" dirty="0">
              <a:solidFill>
                <a:srgbClr val="C91C15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674822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Challenges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27000" y="869938"/>
            <a:ext cx="8944525" cy="244146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Client/API applications can have SEO challenges if not properly architected</a:t>
            </a:r>
          </a:p>
          <a:p>
            <a:endParaRPr lang="en-US" sz="1100" dirty="0" smtClean="0"/>
          </a:p>
          <a:p>
            <a:r>
              <a:rPr lang="en-US" dirty="0" smtClean="0"/>
              <a:t>JavaScript/HTML/CSS client performance is increasing rapidly, but quality is a high stakes game</a:t>
            </a:r>
          </a:p>
          <a:p>
            <a:endParaRPr lang="en-US" sz="1100" dirty="0"/>
          </a:p>
          <a:p>
            <a:r>
              <a:rPr lang="en-US" dirty="0" smtClean="0"/>
              <a:t>If needed, how do we support legacy browsers, accessibility features,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</a:p>
          <a:p>
            <a:endParaRPr lang="en-US" sz="1100" dirty="0"/>
          </a:p>
          <a:p>
            <a:r>
              <a:rPr lang="en-US" dirty="0" smtClean="0"/>
              <a:t>There are many technical challenges that can derail client/API applications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248571" y="3386555"/>
            <a:ext cx="3960519" cy="1220788"/>
            <a:chOff x="5221109" y="2651760"/>
            <a:chExt cx="3960519" cy="1220788"/>
          </a:xfrm>
        </p:grpSpPr>
        <p:sp>
          <p:nvSpPr>
            <p:cNvPr id="13" name="Rectangle 12"/>
            <p:cNvSpPr/>
            <p:nvPr/>
          </p:nvSpPr>
          <p:spPr>
            <a:xfrm>
              <a:off x="5253191" y="2651760"/>
              <a:ext cx="3859526" cy="12207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146" y="2735722"/>
              <a:ext cx="1217873" cy="7135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602377" y="2863027"/>
              <a:ext cx="423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Regular"/>
                  <a:cs typeface="Avenir Next Regular"/>
                </a:rPr>
                <a:t>=</a:t>
              </a: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10636" y="2838828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Regular"/>
                  <a:cs typeface="Avenir Next Regular"/>
                </a:rPr>
                <a:t>or</a:t>
              </a: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9682" y="2886571"/>
              <a:ext cx="670560" cy="41351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21109" y="3496355"/>
              <a:ext cx="39605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rgbClr val="C91C15"/>
                  </a:solidFill>
                  <a:latin typeface="Avenir Next Regular"/>
                  <a:cs typeface="Avenir Next Regular"/>
                </a:rPr>
                <a:t>Performance depends on </a:t>
              </a:r>
              <a:r>
                <a:rPr lang="en-US" sz="1300" b="1" u="sng" dirty="0" smtClean="0">
                  <a:solidFill>
                    <a:srgbClr val="C91C15"/>
                  </a:solidFill>
                  <a:latin typeface="Avenir Next Regular"/>
                  <a:cs typeface="Avenir Next Regular"/>
                </a:rPr>
                <a:t>architecture choices</a:t>
              </a:r>
              <a:r>
                <a:rPr lang="en-US" sz="1300" b="1" dirty="0" smtClean="0">
                  <a:solidFill>
                    <a:srgbClr val="C91C15"/>
                  </a:solidFill>
                  <a:latin typeface="Avenir Next Regular"/>
                  <a:cs typeface="Avenir Next Regular"/>
                </a:rPr>
                <a:t>!</a:t>
              </a:r>
              <a:endParaRPr lang="en-US" sz="1300" b="1" dirty="0">
                <a:solidFill>
                  <a:srgbClr val="C91C15"/>
                </a:solidFill>
                <a:latin typeface="Avenir Next Regular"/>
                <a:cs typeface="Avenir Next Regular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7400" y="2828343"/>
              <a:ext cx="569912" cy="569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052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17</a:t>
            </a:fld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26999" y="101204"/>
            <a:ext cx="8944526" cy="508396"/>
          </a:xfrm>
        </p:spPr>
        <p:txBody>
          <a:bodyPr/>
          <a:lstStyle/>
          <a:p>
            <a:r>
              <a:rPr lang="en-US" dirty="0" smtClean="0"/>
              <a:t>JavaScript is an </a:t>
            </a:r>
            <a:r>
              <a:rPr lang="en-US" dirty="0" smtClean="0"/>
              <a:t>Ecosystem, not a Framework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quarter" idx="12"/>
          </p:nvPr>
        </p:nvSpPr>
        <p:spPr>
          <a:xfrm>
            <a:off x="127003" y="1231900"/>
            <a:ext cx="4851397" cy="334168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Package Managers</a:t>
            </a:r>
          </a:p>
          <a:p>
            <a:endParaRPr lang="en-US" b="1" dirty="0" smtClean="0"/>
          </a:p>
          <a:p>
            <a:r>
              <a:rPr lang="en-US" b="1" dirty="0" smtClean="0"/>
              <a:t>Task Runner</a:t>
            </a:r>
          </a:p>
          <a:p>
            <a:endParaRPr lang="en-US" b="1" dirty="0" smtClean="0"/>
          </a:p>
          <a:p>
            <a:r>
              <a:rPr lang="en-US" b="1" dirty="0" smtClean="0"/>
              <a:t>Templating Engines</a:t>
            </a:r>
          </a:p>
          <a:p>
            <a:endParaRPr lang="en-US" b="1" dirty="0" smtClean="0"/>
          </a:p>
          <a:p>
            <a:r>
              <a:rPr lang="en-US" b="1" dirty="0" smtClean="0"/>
              <a:t>Reactive Programming</a:t>
            </a:r>
          </a:p>
          <a:p>
            <a:endParaRPr lang="en-US" b="1" dirty="0" smtClean="0"/>
          </a:p>
          <a:p>
            <a:r>
              <a:rPr lang="en-US" b="1" dirty="0" smtClean="0"/>
              <a:t>UI Libraries</a:t>
            </a:r>
          </a:p>
          <a:p>
            <a:endParaRPr lang="en-US" b="1" dirty="0" smtClean="0"/>
          </a:p>
          <a:p>
            <a:r>
              <a:rPr lang="en-US" b="1" dirty="0" smtClean="0"/>
              <a:t>MV* Frameworks / Libraries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26999" y="667476"/>
            <a:ext cx="894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91C15"/>
                </a:solidFill>
                <a:latin typeface="Avenir Book"/>
                <a:cs typeface="Avenir Book"/>
              </a:rPr>
              <a:t>JavaScript has a tool and library ecosystem that is unrivalled. </a:t>
            </a:r>
            <a:endParaRPr lang="en-US" i="1" dirty="0">
              <a:solidFill>
                <a:srgbClr val="C91C15"/>
              </a:solidFill>
              <a:latin typeface="Avenir Book"/>
              <a:cs typeface="Avenir Book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85" y="1638299"/>
            <a:ext cx="613312" cy="69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398" y="1651000"/>
            <a:ext cx="642796" cy="6427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339" y="1124253"/>
            <a:ext cx="551901" cy="5519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5540" y="1060753"/>
            <a:ext cx="673100" cy="673100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5363420" y="1231900"/>
            <a:ext cx="3708105" cy="34315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C00"/>
              </a:buClr>
              <a:buSzPct val="125000"/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C00"/>
              </a:buClr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400" b="0" i="0" kern="1200">
                <a:solidFill>
                  <a:schemeClr val="tx2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There are community-maintained packages for most app components.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to choose right components for each project, and </a:t>
            </a:r>
            <a:r>
              <a:rPr lang="en-US" i="1" dirty="0" smtClean="0">
                <a:solidFill>
                  <a:srgbClr val="C91C15"/>
                </a:solidFill>
              </a:rPr>
              <a:t>ensure they fit architecture</a:t>
            </a:r>
            <a:r>
              <a:rPr lang="en-US" dirty="0" smtClean="0"/>
              <a:t>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Which components are right for projects comes down to a litany of requirements: browser support, integration, etc.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393" y="2869644"/>
            <a:ext cx="561875" cy="5618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468" y="2806144"/>
            <a:ext cx="761872" cy="6711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404" y="3286200"/>
            <a:ext cx="839750" cy="8397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397" y="3393419"/>
            <a:ext cx="642796" cy="6456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593" y="2357888"/>
            <a:ext cx="685800" cy="41995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468" y="2357204"/>
            <a:ext cx="736471" cy="433812"/>
          </a:xfrm>
          <a:prstGeom prst="rect">
            <a:avLst/>
          </a:prstGeom>
        </p:spPr>
      </p:pic>
      <p:pic>
        <p:nvPicPr>
          <p:cNvPr id="34" name="Picture 6" descr="https://www.crittercism.com/wp-content/uploads/2014/05/backbone-image.png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49975" y="4039072"/>
            <a:ext cx="508666" cy="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 descr="http://pascalprecht.github.io/slides/mastering-angularjs-directives/img/angularjs-logo.pn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7862" y="4010775"/>
            <a:ext cx="555558" cy="5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1075" y="4039071"/>
            <a:ext cx="535167" cy="5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68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problems remain – Why Accenture?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27000" y="869938"/>
            <a:ext cx="8943975" cy="31770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do I enable a large work force used to traditional architectures and approaches?</a:t>
            </a:r>
          </a:p>
          <a:p>
            <a:endParaRPr lang="en-US" dirty="0" smtClean="0"/>
          </a:p>
          <a:p>
            <a:r>
              <a:rPr lang="en-US" dirty="0" smtClean="0"/>
              <a:t>How do I make sure my Architects don’t create last year’s solution with this year’s technology?</a:t>
            </a:r>
          </a:p>
          <a:p>
            <a:endParaRPr lang="en-US" dirty="0" smtClean="0"/>
          </a:p>
          <a:p>
            <a:r>
              <a:rPr lang="en-US" dirty="0" smtClean="0"/>
              <a:t>How do I bring all of these innovative technologies together without investing significant R&amp;D?</a:t>
            </a:r>
          </a:p>
          <a:p>
            <a:endParaRPr lang="en-US" dirty="0"/>
          </a:p>
          <a:p>
            <a:r>
              <a:rPr lang="en-US" dirty="0" smtClean="0"/>
              <a:t>How do I ensure the highest quality delivery despite the newness of the technology and architecture to my organization?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6558" y="4064655"/>
            <a:ext cx="773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Avenir Next Regular"/>
                <a:cs typeface="Avenir Next Regular"/>
              </a:rPr>
              <a:t>This is where Accenture Open Web Platform can help!</a:t>
            </a:r>
            <a:endParaRPr lang="en-US" sz="2400" i="1" dirty="0">
              <a:solidFill>
                <a:srgbClr val="C00000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324008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960" y="1665127"/>
            <a:ext cx="8439549" cy="102155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Accenture Open Web Platform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3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 smtClean="0"/>
              <a:t>The Problem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0399" y="1358871"/>
            <a:ext cx="3134959" cy="271164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Avenir Light"/>
                <a:cs typeface="Avenir Light"/>
              </a:rPr>
              <a:t>“It takes too long for us to build anything”</a:t>
            </a:r>
          </a:p>
          <a:p>
            <a:pPr marL="0" indent="0" algn="ctr">
              <a:buNone/>
            </a:pPr>
            <a:endParaRPr lang="en-US" dirty="0" smtClean="0">
              <a:latin typeface="Avenir Light"/>
              <a:cs typeface="Avenir Light"/>
            </a:endParaRPr>
          </a:p>
          <a:p>
            <a:pPr marL="0" indent="0" algn="ctr">
              <a:buNone/>
            </a:pPr>
            <a:endParaRPr lang="en-US" dirty="0" smtClean="0">
              <a:latin typeface="Avenir Light"/>
              <a:cs typeface="Avenir Light"/>
            </a:endParaRPr>
          </a:p>
          <a:p>
            <a:pPr marL="0" indent="0" algn="ctr">
              <a:buNone/>
            </a:pPr>
            <a:r>
              <a:rPr lang="en-US" dirty="0" smtClean="0">
                <a:latin typeface="Avenir Light"/>
                <a:cs typeface="Avenir Light"/>
              </a:rPr>
              <a:t>“Our brand is fragmented across channels”</a:t>
            </a:r>
          </a:p>
          <a:p>
            <a:pPr marL="0" indent="0" algn="ctr">
              <a:buNone/>
            </a:pPr>
            <a:endParaRPr lang="en-US" dirty="0" smtClean="0">
              <a:latin typeface="Avenir Light"/>
              <a:cs typeface="Avenir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61218" y="4563573"/>
            <a:ext cx="3194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91C15"/>
                </a:solidFill>
                <a:latin typeface="Helvetica Light"/>
                <a:cs typeface="Helvetica Light"/>
              </a:rPr>
              <a:t>Sound Familiar???</a:t>
            </a:r>
            <a:endParaRPr lang="en-US" sz="2800" i="1" dirty="0">
              <a:solidFill>
                <a:srgbClr val="C91C15"/>
              </a:solidFill>
              <a:latin typeface="Helvetica Light"/>
              <a:cs typeface="Helvetica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16004" y="1014576"/>
            <a:ext cx="3437194" cy="3055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2400" b="0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2000" b="0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600" b="0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6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Avenir Light"/>
                <a:cs typeface="Avenir Light"/>
              </a:rPr>
              <a:t>“Our application is ‘slow’, ‘clunky’, and ‘old’”</a:t>
            </a:r>
          </a:p>
          <a:p>
            <a:pPr marL="0" indent="0" algn="ctr">
              <a:buFont typeface="Arial"/>
              <a:buNone/>
            </a:pPr>
            <a:endParaRPr lang="en-US" sz="2000" dirty="0">
              <a:latin typeface="Avenir Light"/>
              <a:cs typeface="Avenir Light"/>
            </a:endParaRPr>
          </a:p>
          <a:p>
            <a:pPr marL="0" indent="0" algn="ctr">
              <a:buFont typeface="Arial"/>
              <a:buNone/>
            </a:pPr>
            <a:endParaRPr lang="en-US" sz="2000" dirty="0" smtClean="0">
              <a:latin typeface="Avenir Light"/>
              <a:cs typeface="Avenir Light"/>
            </a:endParaRPr>
          </a:p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Avenir Light"/>
                <a:cs typeface="Avenir Light"/>
              </a:rPr>
              <a:t>“Designers are constrained by technology”</a:t>
            </a:r>
            <a:endParaRPr lang="en-US" sz="20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8106978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latin typeface="Avenir Book"/>
                <a:cs typeface="Avenir Book"/>
              </a:rPr>
              <a:t>© 2014 Accenture All Rights Reserved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F01A0F-09BA-8F4E-BAF1-40291A86EF31}" type="slidenum">
              <a:rPr lang="en-US" smtClean="0"/>
              <a:t>20</a:t>
            </a:fld>
            <a:endParaRPr lang="en-US"/>
          </a:p>
        </p:txBody>
      </p:sp>
      <p:pic>
        <p:nvPicPr>
          <p:cNvPr id="35" name="Picture 34" descr="AOWP-Logo-v3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4501" y="1034605"/>
            <a:ext cx="2234260" cy="139641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760173" y="2350999"/>
            <a:ext cx="3281063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cs typeface="Helvetica Neue"/>
              </a:rPr>
              <a:t>AOWP Core Capabilities:</a:t>
            </a:r>
          </a:p>
          <a:p>
            <a:pPr algn="ctr"/>
            <a:endParaRPr lang="en-US" sz="1200" b="1" u="sng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  <a:cs typeface="Helvetica Neue"/>
            </a:endParaRPr>
          </a:p>
          <a:p>
            <a:pPr marL="285750" indent="-285750">
              <a:buClr>
                <a:srgbClr val="CC0000"/>
              </a:buClr>
              <a:buFont typeface="Arial"/>
              <a:buChar char="•"/>
            </a:pPr>
            <a:r>
              <a:rPr lang="en-US" sz="1100" b="1" dirty="0" smtClean="0">
                <a:solidFill>
                  <a:srgbClr val="CC0000"/>
                </a:solidFill>
                <a:latin typeface="Helvetica Neue"/>
                <a:cs typeface="Helvetica Neue"/>
              </a:rPr>
              <a:t>Architect:</a:t>
            </a:r>
            <a:r>
              <a:rPr lang="en-US" sz="1100" dirty="0" smtClean="0">
                <a:solidFill>
                  <a:srgbClr val="CC0000"/>
                </a:solidFill>
                <a:latin typeface="Helvetica Neue UltraLight"/>
                <a:cs typeface="Helvetica Neue UltraLight"/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Creating UI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reference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architectures for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clients</a:t>
            </a:r>
            <a:endParaRPr lang="en-US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  <a:cs typeface="Helvetica Neue"/>
            </a:endParaRPr>
          </a:p>
          <a:p>
            <a:pPr marL="285750" indent="-285750">
              <a:buClr>
                <a:srgbClr val="CC0000"/>
              </a:buClr>
              <a:buFont typeface="Arial"/>
              <a:buChar char="•"/>
            </a:pPr>
            <a:r>
              <a:rPr lang="en-US" sz="1100" b="1" dirty="0" smtClean="0">
                <a:solidFill>
                  <a:srgbClr val="CC0000"/>
                </a:solidFill>
                <a:latin typeface="Helvetica Neue"/>
                <a:cs typeface="Helvetica Neue"/>
              </a:rPr>
              <a:t>Build: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Crafting Web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applications using best of breed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components, tools,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and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practices</a:t>
            </a:r>
          </a:p>
          <a:p>
            <a:pPr marL="285750" indent="-285750">
              <a:buClr>
                <a:srgbClr val="CC0000"/>
              </a:buClr>
              <a:buFont typeface="Arial"/>
              <a:buChar char="•"/>
            </a:pPr>
            <a:r>
              <a:rPr lang="en-US" sz="1100" b="1" dirty="0" smtClean="0">
                <a:solidFill>
                  <a:srgbClr val="CC0000"/>
                </a:solidFill>
                <a:latin typeface="Helvetica Neue"/>
                <a:cs typeface="Helvetica Neue"/>
              </a:rPr>
              <a:t>Deliver: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rPr>
              <a:t>DevOps and automation tools and processes to enable continuous delivery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3975454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CC0000"/>
                </a:solidFill>
                <a:latin typeface="Avenir Book"/>
                <a:cs typeface="Avenir Book"/>
              </a:rPr>
              <a:t>Using experience </a:t>
            </a:r>
            <a:r>
              <a:rPr lang="en-US" sz="1400" i="1" dirty="0">
                <a:solidFill>
                  <a:srgbClr val="CC0000"/>
                </a:solidFill>
                <a:latin typeface="Avenir Book"/>
                <a:cs typeface="Avenir Book"/>
              </a:rPr>
              <a:t>distilled from hundreds of </a:t>
            </a:r>
            <a:r>
              <a:rPr lang="en-US" sz="1400" i="1" dirty="0" smtClean="0">
                <a:solidFill>
                  <a:srgbClr val="CC0000"/>
                </a:solidFill>
                <a:latin typeface="Avenir Book"/>
                <a:cs typeface="Avenir Book"/>
              </a:rPr>
              <a:t>projects, we’ve pre-integrated components that fit a variety of application patterns; so delivery  can focus on </a:t>
            </a:r>
            <a:r>
              <a:rPr lang="en-US" sz="1400" b="1" i="1" dirty="0" smtClean="0">
                <a:solidFill>
                  <a:srgbClr val="CC0000"/>
                </a:solidFill>
                <a:latin typeface="Avenir Book"/>
                <a:cs typeface="Avenir Book"/>
              </a:rPr>
              <a:t>creating experiences </a:t>
            </a:r>
            <a:r>
              <a:rPr lang="en-US" sz="1400" i="1" dirty="0" smtClean="0">
                <a:solidFill>
                  <a:srgbClr val="CC0000"/>
                </a:solidFill>
                <a:latin typeface="Avenir Book"/>
                <a:cs typeface="Avenir Book"/>
              </a:rPr>
              <a:t>and </a:t>
            </a:r>
            <a:r>
              <a:rPr lang="en-US" sz="1400" b="1" i="1" dirty="0" smtClean="0">
                <a:solidFill>
                  <a:srgbClr val="CC0000"/>
                </a:solidFill>
                <a:latin typeface="Avenir Book"/>
                <a:cs typeface="Avenir Book"/>
              </a:rPr>
              <a:t>delivering a working application.</a:t>
            </a:r>
            <a:endParaRPr lang="en-US" sz="1400" i="1" dirty="0">
              <a:solidFill>
                <a:srgbClr val="CC0000"/>
              </a:solidFill>
              <a:latin typeface="Avenir Book"/>
              <a:cs typeface="Avenir Book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1127" y="96597"/>
            <a:ext cx="878776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C0000"/>
                </a:solidFill>
                <a:latin typeface="Avenir Book"/>
                <a:cs typeface="Avenir Book"/>
              </a:rPr>
              <a:t>The Accenture Open Web Platform brings together best of breed open source technology, </a:t>
            </a:r>
            <a:r>
              <a:rPr lang="en-US" sz="1400" dirty="0" smtClean="0">
                <a:solidFill>
                  <a:srgbClr val="CC0000"/>
                </a:solidFill>
                <a:latin typeface="Avenir Book"/>
                <a:cs typeface="Avenir Book"/>
              </a:rPr>
              <a:t>lightweight architecture to </a:t>
            </a:r>
            <a:r>
              <a:rPr lang="en-US" sz="1400" dirty="0">
                <a:solidFill>
                  <a:srgbClr val="CC0000"/>
                </a:solidFill>
                <a:latin typeface="Avenir Book"/>
                <a:cs typeface="Avenir Book"/>
              </a:rPr>
              <a:t>enable enterprises to build cross-channel, </a:t>
            </a:r>
            <a:r>
              <a:rPr lang="en-US" sz="1400" dirty="0" smtClean="0">
                <a:solidFill>
                  <a:srgbClr val="CC0000"/>
                </a:solidFill>
                <a:latin typeface="Avenir Book"/>
                <a:cs typeface="Avenir Book"/>
              </a:rPr>
              <a:t>user-</a:t>
            </a:r>
            <a:r>
              <a:rPr lang="en-US" sz="1400" dirty="0">
                <a:solidFill>
                  <a:srgbClr val="CC0000"/>
                </a:solidFill>
                <a:latin typeface="Avenir Book"/>
                <a:cs typeface="Avenir Book"/>
              </a:rPr>
              <a:t>focused applications </a:t>
            </a:r>
            <a:r>
              <a:rPr lang="en-US" sz="1400" dirty="0" smtClean="0">
                <a:solidFill>
                  <a:srgbClr val="CC0000"/>
                </a:solidFill>
                <a:latin typeface="Avenir Book"/>
                <a:cs typeface="Avenir Book"/>
              </a:rPr>
              <a:t>that transcend the one-page-at-a-time paradigm.</a:t>
            </a:r>
            <a:r>
              <a:rPr lang="en-US" sz="1400" dirty="0">
                <a:solidFill>
                  <a:srgbClr val="800000"/>
                </a:solidFill>
                <a:latin typeface="Avenir Book"/>
                <a:cs typeface="Avenir Book"/>
              </a:rPr>
              <a:t> 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285349" y="1081889"/>
            <a:ext cx="3909497" cy="2768605"/>
            <a:chOff x="2326593" y="2012013"/>
            <a:chExt cx="3909497" cy="276860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9666" y="2699291"/>
              <a:ext cx="869925" cy="50972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0901" y="3249695"/>
              <a:ext cx="236651" cy="29324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5374" y="3569741"/>
              <a:ext cx="229085" cy="31316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5617" y="2998528"/>
              <a:ext cx="335284" cy="33528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9666" y="3288105"/>
              <a:ext cx="863155" cy="1503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51029" y="2976631"/>
              <a:ext cx="446773" cy="38704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0828" y="3354893"/>
              <a:ext cx="370073" cy="37007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1289" y="4031600"/>
              <a:ext cx="244067" cy="24406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2001" y="3602603"/>
              <a:ext cx="376003" cy="37600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8427" y="2794000"/>
              <a:ext cx="477044" cy="29923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4247" y="2374431"/>
              <a:ext cx="374084" cy="37408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676" y="3148485"/>
              <a:ext cx="498642" cy="27924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1289" y="3679069"/>
              <a:ext cx="294302" cy="29430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8319" y="3567280"/>
              <a:ext cx="361272" cy="404624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1290155">
              <a:off x="2326593" y="2425143"/>
              <a:ext cx="3873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62626"/>
                  </a:solidFill>
                  <a:latin typeface="Helvetica Neue UltraLight"/>
                  <a:cs typeface="Helvetica Neue UltraLight"/>
                </a:rPr>
                <a:t>Nex-gen UI </a:t>
              </a:r>
              <a:r>
                <a:rPr lang="en-US" sz="1200" dirty="0" smtClean="0">
                  <a:solidFill>
                    <a:srgbClr val="262626"/>
                  </a:solidFill>
                  <a:latin typeface="Helvetica Neue UltraLight"/>
                  <a:cs typeface="Helvetica Neue UltraLight"/>
                </a:rPr>
                <a:t>Reference Architecture and Applications</a:t>
              </a:r>
              <a:endParaRPr lang="en-US" sz="1200" dirty="0">
                <a:solidFill>
                  <a:srgbClr val="262626"/>
                </a:solidFill>
                <a:latin typeface="Helvetica Neue UltraLight"/>
                <a:cs typeface="Helvetica Neue UltraLigh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20341615">
              <a:off x="2349433" y="4044847"/>
              <a:ext cx="388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 UltraLight"/>
                  <a:cs typeface="Helvetica Neue UltraLight"/>
                </a:rPr>
                <a:t>DevOps, Continuous Delivery, &amp; Automation processes for UI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UltraLight"/>
                <a:cs typeface="Helvetica Neue UltraLight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4335" y="3476853"/>
              <a:ext cx="331282" cy="331282"/>
            </a:xfrm>
            <a:prstGeom prst="rect">
              <a:avLst/>
            </a:prstGeom>
          </p:spPr>
        </p:pic>
        <p:sp>
          <p:nvSpPr>
            <p:cNvPr id="57" name="Isosceles Triangle 56"/>
            <p:cNvSpPr/>
            <p:nvPr/>
          </p:nvSpPr>
          <p:spPr>
            <a:xfrm rot="5400000">
              <a:off x="2857155" y="1622430"/>
              <a:ext cx="2768605" cy="3547772"/>
            </a:xfrm>
            <a:prstGeom prst="triangle">
              <a:avLst/>
            </a:prstGeom>
            <a:gradFill flip="none" rotWithShape="1">
              <a:gsLst>
                <a:gs pos="0">
                  <a:schemeClr val="bg2">
                    <a:alpha val="56000"/>
                  </a:schemeClr>
                </a:gs>
                <a:gs pos="68000">
                  <a:srgbClr val="800000">
                    <a:alpha val="56000"/>
                  </a:srgbClr>
                </a:gs>
                <a:gs pos="95000">
                  <a:schemeClr val="tx1">
                    <a:lumMod val="85000"/>
                    <a:lumOff val="15000"/>
                    <a:alpha val="56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3275471" y="2374431"/>
              <a:ext cx="0" cy="1994369"/>
            </a:xfrm>
            <a:prstGeom prst="line">
              <a:avLst/>
            </a:prstGeom>
            <a:ln w="381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51029" y="2794000"/>
              <a:ext cx="0" cy="1141855"/>
            </a:xfrm>
            <a:prstGeom prst="line">
              <a:avLst/>
            </a:prstGeom>
            <a:ln w="381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5374" y="4053177"/>
              <a:ext cx="236717" cy="315623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127" y="1484789"/>
            <a:ext cx="2047181" cy="204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34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6224698" y="738646"/>
            <a:ext cx="2187513" cy="12721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16335" y="2065896"/>
            <a:ext cx="2725864" cy="25076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Complete set of </a:t>
            </a:r>
            <a:r>
              <a:rPr lang="en-US" dirty="0" smtClean="0">
                <a:solidFill>
                  <a:srgbClr val="C91C15"/>
                </a:solidFill>
                <a:latin typeface="Avenir Black"/>
                <a:cs typeface="Avenir Black"/>
              </a:rPr>
              <a:t>reference architectures </a:t>
            </a:r>
            <a:r>
              <a:rPr lang="en-US" dirty="0" smtClean="0"/>
              <a:t>to guide application development down predictable paths and according to lightweight architecture principles. 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236690" y="2065896"/>
            <a:ext cx="2725864" cy="25076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25000"/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400" b="0" i="0" kern="1200">
                <a:solidFill>
                  <a:schemeClr val="tx2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Best of breed </a:t>
            </a:r>
            <a:r>
              <a:rPr lang="en-US" dirty="0" smtClean="0">
                <a:solidFill>
                  <a:srgbClr val="C91C15"/>
                </a:solidFill>
                <a:latin typeface="Avenir Black"/>
                <a:cs typeface="Avenir Black"/>
              </a:rPr>
              <a:t>components</a:t>
            </a:r>
            <a:r>
              <a:rPr lang="en-US" dirty="0" smtClean="0"/>
              <a:t> for each application style selected trough a rigorous process including performance, suitability for  development at scale, and other factors.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57045" y="2065896"/>
            <a:ext cx="2725864" cy="25076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25000"/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400" b="0" i="0" kern="1200">
                <a:solidFill>
                  <a:schemeClr val="tx2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91C15"/>
                </a:solidFill>
                <a:latin typeface="Avenir Black"/>
                <a:cs typeface="Avenir Black"/>
              </a:rPr>
              <a:t>Accelerators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91C15"/>
                </a:solidFill>
                <a:latin typeface="Avenir Black"/>
                <a:cs typeface="Avenir Black"/>
              </a:rPr>
              <a:t>building blocks </a:t>
            </a:r>
            <a:r>
              <a:rPr lang="en-US" dirty="0" smtClean="0"/>
              <a:t>that allow the foundation of applications to be assembled quickly, then for application development to proceed according to established best practices.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6335" y="738646"/>
            <a:ext cx="2187513" cy="1272135"/>
            <a:chOff x="316335" y="738646"/>
            <a:chExt cx="2187513" cy="1272135"/>
          </a:xfrm>
        </p:grpSpPr>
        <p:sp>
          <p:nvSpPr>
            <p:cNvPr id="10" name="Rectangle 9"/>
            <p:cNvSpPr/>
            <p:nvPr/>
          </p:nvSpPr>
          <p:spPr>
            <a:xfrm>
              <a:off x="316335" y="738646"/>
              <a:ext cx="2187513" cy="1272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11" name="Picture 10" descr="Screen Shot 2014-10-30 at 12.29.12 AM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42" y="747653"/>
              <a:ext cx="2167128" cy="124756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7476" y="988173"/>
            <a:ext cx="719489" cy="623301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946899" y="1113189"/>
            <a:ext cx="204380" cy="32158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41343" y="979443"/>
            <a:ext cx="1035765" cy="1803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Avenir Book"/>
                <a:cs typeface="Avenir Book"/>
              </a:rPr>
              <a:t>Model</a:t>
            </a:r>
            <a:endParaRPr lang="en-US" sz="1100" dirty="0">
              <a:latin typeface="Avenir Book"/>
              <a:cs typeface="Avenir Book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41343" y="1181590"/>
            <a:ext cx="1035765" cy="1803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Avenir Book"/>
                <a:cs typeface="Avenir Book"/>
              </a:rPr>
              <a:t>Route</a:t>
            </a:r>
            <a:endParaRPr lang="en-US" sz="1100" dirty="0">
              <a:latin typeface="Avenir Book"/>
              <a:cs typeface="Avenir Book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41343" y="1383738"/>
            <a:ext cx="1035765" cy="1803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Avenir Book"/>
                <a:cs typeface="Avenir Book"/>
              </a:rPr>
              <a:t>View</a:t>
            </a:r>
            <a:endParaRPr lang="en-US" sz="1100" dirty="0">
              <a:latin typeface="Avenir Book"/>
              <a:cs typeface="Avenir Book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41682" y="1660752"/>
            <a:ext cx="878082" cy="214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Avenir Book"/>
                <a:cs typeface="Avenir Book"/>
              </a:rPr>
              <a:t>Logger</a:t>
            </a:r>
            <a:endParaRPr lang="en-US" sz="1100" dirty="0">
              <a:latin typeface="Avenir Book"/>
              <a:cs typeface="Avenir Book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435893" y="1665726"/>
            <a:ext cx="841215" cy="214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Avenir Book"/>
                <a:cs typeface="Avenir Book"/>
              </a:rPr>
              <a:t>Widgets</a:t>
            </a:r>
            <a:endParaRPr lang="en-US" sz="1100" dirty="0">
              <a:latin typeface="Avenir Book"/>
              <a:cs typeface="Avenir Book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6642" y="931818"/>
            <a:ext cx="2044507" cy="67965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303426" y="723087"/>
            <a:ext cx="2239315" cy="1282864"/>
            <a:chOff x="3277525" y="723087"/>
            <a:chExt cx="2239315" cy="1282864"/>
          </a:xfrm>
        </p:grpSpPr>
        <p:grpSp>
          <p:nvGrpSpPr>
            <p:cNvPr id="48" name="Group 47"/>
            <p:cNvGrpSpPr/>
            <p:nvPr/>
          </p:nvGrpSpPr>
          <p:grpSpPr>
            <a:xfrm>
              <a:off x="3277525" y="723087"/>
              <a:ext cx="2239315" cy="1282864"/>
              <a:chOff x="3277525" y="723087"/>
              <a:chExt cx="2239315" cy="128286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277525" y="723087"/>
                <a:ext cx="2239315" cy="1272135"/>
                <a:chOff x="4181328" y="766738"/>
                <a:chExt cx="2239315" cy="1272135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4233130" y="766738"/>
                  <a:ext cx="2187513" cy="127213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>
                    <a:solidFill>
                      <a:schemeClr val="bg1"/>
                    </a:solidFill>
                    <a:latin typeface="Avenir Book"/>
                    <a:cs typeface="Avenir Book"/>
                  </a:endParaRPr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4181328" y="793363"/>
                  <a:ext cx="2113921" cy="1201603"/>
                  <a:chOff x="4541183" y="832462"/>
                  <a:chExt cx="2113921" cy="1201603"/>
                </a:xfrm>
              </p:grpSpPr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grayscl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76008" y="832462"/>
                    <a:ext cx="661615" cy="631842"/>
                  </a:xfrm>
                  <a:prstGeom prst="rect">
                    <a:avLst/>
                  </a:prstGeom>
                </p:spPr>
              </p:pic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4541183" y="862456"/>
                    <a:ext cx="2113921" cy="1171609"/>
                    <a:chOff x="3496137" y="806341"/>
                    <a:chExt cx="2113921" cy="1171609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3496137" y="853449"/>
                      <a:ext cx="2050872" cy="1124501"/>
                      <a:chOff x="3496137" y="853449"/>
                      <a:chExt cx="2050872" cy="1124501"/>
                    </a:xfrm>
                  </p:grpSpPr>
                  <p:pic>
                    <p:nvPicPr>
                      <p:cNvPr id="20" name="Picture 19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screen">
                        <a:alphaModFix amt="2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saturation sat="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523158" y="853449"/>
                        <a:ext cx="2023851" cy="101192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screen">
                        <a:grayscl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96137" y="1413851"/>
                        <a:ext cx="564099" cy="56409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6" name="Picture 15"/>
                    <p:cNvPicPr>
                      <a:picLocks noChangeAspect="1"/>
                    </p:cNvPicPr>
                    <p:nvPr/>
                  </p:nvPicPr>
                  <p:blipFill>
                    <a:blip r:embed="rId10" cstate="email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29235" y="958454"/>
                      <a:ext cx="353017" cy="3530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/>
                    <p:cNvPicPr>
                      <a:picLocks noChangeAspect="1"/>
                    </p:cNvPicPr>
                    <p:nvPr/>
                  </p:nvPicPr>
                  <p:blipFill>
                    <a:blip r:embed="rId11" cstate="email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7752" y="1428666"/>
                      <a:ext cx="353017" cy="3530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12" cstate="screen">
                      <a:grayscl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04096" y="853449"/>
                      <a:ext cx="379048" cy="4730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13" cstate="screen">
                      <a:grayscl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41696" y="1495307"/>
                      <a:ext cx="441448" cy="4434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>
                    <a:blip r:embed="rId14" cstate="screen">
                      <a:grayscl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51785" y="806341"/>
                      <a:ext cx="358273" cy="358273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44366" y="1504144"/>
                <a:ext cx="501807" cy="501807"/>
              </a:xfrm>
              <a:prstGeom prst="rect">
                <a:avLst/>
              </a:prstGeom>
            </p:spPr>
          </p:pic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0912" y="1153406"/>
              <a:ext cx="434017" cy="410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7374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99" y="91044"/>
            <a:ext cx="8944526" cy="467756"/>
          </a:xfrm>
        </p:spPr>
        <p:txBody>
          <a:bodyPr/>
          <a:lstStyle/>
          <a:p>
            <a:r>
              <a:rPr lang="en-US" dirty="0" smtClean="0"/>
              <a:t>Sample Client/API Reference Architecture with Angular.js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3864" y="562266"/>
            <a:ext cx="8171056" cy="171058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t"/>
          <a:lstStyle/>
          <a:p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98535" y="749104"/>
            <a:ext cx="5715000" cy="182880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View (HTML)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8029" y="1204993"/>
            <a:ext cx="2743200" cy="182880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ng Controller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9577" y="1427880"/>
            <a:ext cx="2743200" cy="182880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ng App Services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9577" y="1194089"/>
            <a:ext cx="2743200" cy="182880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Model (JSON)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8030" y="1660944"/>
            <a:ext cx="5714747" cy="182880"/>
          </a:xfrm>
          <a:prstGeom prst="rect">
            <a:avLst/>
          </a:prstGeom>
          <a:solidFill>
            <a:srgbClr val="0022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200" dirty="0" smtClean="0">
                <a:latin typeface="Avenir Next Regular"/>
                <a:cs typeface="Avenir Next Regular"/>
              </a:rPr>
              <a:t>RA Blocks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4133" y="2509804"/>
            <a:ext cx="8198363" cy="164592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t"/>
          <a:lstStyle/>
          <a:p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76571" y="2739796"/>
            <a:ext cx="5747371" cy="182880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API Façade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5939" y="3195364"/>
            <a:ext cx="2755323" cy="182880"/>
          </a:xfrm>
          <a:prstGeom prst="rect">
            <a:avLst/>
          </a:prstGeom>
          <a:solidFill>
            <a:srgbClr val="0022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200" dirty="0" smtClean="0">
                <a:latin typeface="Avenir Next Regular"/>
                <a:cs typeface="Avenir Next Regular"/>
              </a:rPr>
              <a:t>Common API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65939" y="3631898"/>
            <a:ext cx="5734953" cy="182880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Mediation Services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98725" y="1889894"/>
            <a:ext cx="5714052" cy="182880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AngularJS Framework  (ng)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319474" y="1322618"/>
            <a:ext cx="176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Client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99229" y="3849969"/>
            <a:ext cx="208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Web API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69577" y="963414"/>
            <a:ext cx="2743200" cy="182880"/>
          </a:xfrm>
          <a:prstGeom prst="rect">
            <a:avLst/>
          </a:prstGeom>
          <a:solidFill>
            <a:srgbClr val="339966"/>
          </a:solidFill>
          <a:ln w="25400">
            <a:solidFill>
              <a:srgbClr val="CC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200" dirty="0" smtClean="0">
                <a:latin typeface="Avenir Next Regular"/>
                <a:cs typeface="Avenir Next Regular"/>
              </a:rPr>
              <a:t>Widgets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0810" y="2621319"/>
            <a:ext cx="6371299" cy="1261171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91432" tIns="45715" rIns="91432" bIns="45715" rtlCol="0" anchor="t"/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Node.js &amp; JavaScript V8</a:t>
            </a:r>
            <a:endParaRPr lang="en-US" sz="1400" dirty="0">
              <a:solidFill>
                <a:schemeClr val="accent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35287" y="3199586"/>
            <a:ext cx="2765873" cy="182880"/>
          </a:xfrm>
          <a:prstGeom prst="rect">
            <a:avLst/>
          </a:prstGeom>
          <a:solidFill>
            <a:srgbClr val="0022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200" dirty="0" smtClean="0">
                <a:latin typeface="Avenir Next Regular"/>
                <a:cs typeface="Avenir Next Regular"/>
              </a:rPr>
              <a:t>RA Blocks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01759" y="4761726"/>
            <a:ext cx="1334946" cy="298617"/>
          </a:xfrm>
          <a:prstGeom prst="rect">
            <a:avLst/>
          </a:prstGeom>
          <a:solidFill>
            <a:srgbClr val="0022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000" dirty="0" smtClean="0">
                <a:latin typeface="Avenir Next Regular"/>
                <a:cs typeface="Avenir Next Regular"/>
              </a:rPr>
              <a:t>Provided by RA</a:t>
            </a:r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10420" y="4762665"/>
            <a:ext cx="1334946" cy="298617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Scaffolded by RA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98030" y="1444105"/>
            <a:ext cx="2743200" cy="182880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ng Routing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5395" y="671127"/>
            <a:ext cx="6382339" cy="1503239"/>
          </a:xfrm>
          <a:prstGeom prst="rect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91432" tIns="45715" rIns="91432" bIns="45715" rtlCol="0" anchor="t"/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JavaScript / HTML</a:t>
            </a:r>
            <a:endParaRPr lang="en-US" sz="1400" dirty="0">
              <a:solidFill>
                <a:schemeClr val="accent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93098" y="4763603"/>
            <a:ext cx="1334946" cy="298617"/>
          </a:xfrm>
          <a:prstGeom prst="rect">
            <a:avLst/>
          </a:prstGeom>
          <a:solidFill>
            <a:srgbClr val="6666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000" dirty="0" smtClean="0">
                <a:latin typeface="Avenir Next Regular"/>
                <a:cs typeface="Avenir Next Regular"/>
              </a:rPr>
              <a:t>Appliance/</a:t>
            </a:r>
          </a:p>
          <a:p>
            <a:pPr algn="ctr"/>
            <a:r>
              <a:rPr lang="en-US" sz="1000" dirty="0" smtClean="0">
                <a:latin typeface="Avenir Next Regular"/>
                <a:cs typeface="Avenir Next Regular"/>
              </a:rPr>
              <a:t>Platform</a:t>
            </a:r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19080" y="4763603"/>
            <a:ext cx="1334946" cy="2986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000" dirty="0" smtClean="0">
                <a:latin typeface="Avenir Next Regular"/>
                <a:cs typeface="Avenir Next Regular"/>
              </a:rPr>
              <a:t>Data</a:t>
            </a:r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56560" y="4723684"/>
            <a:ext cx="5826679" cy="38404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91432" tIns="45715" rIns="91432" bIns="45715" rtlCol="0" anchor="t"/>
          <a:lstStyle/>
          <a:p>
            <a:pPr algn="ctr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Legend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6882135" y="2210116"/>
            <a:ext cx="3440096" cy="362113"/>
          </a:xfrm>
          <a:prstGeom prst="rect">
            <a:avLst/>
          </a:prstGeom>
          <a:solidFill>
            <a:srgbClr val="6666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Platform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76571" y="2961684"/>
            <a:ext cx="5747371" cy="182880"/>
          </a:xfrm>
          <a:prstGeom prst="rect">
            <a:avLst/>
          </a:prstGeom>
          <a:solidFill>
            <a:srgbClr val="0022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200" dirty="0" smtClean="0">
                <a:latin typeface="Avenir Next Regular"/>
                <a:cs typeface="Avenir Next Regular"/>
              </a:rPr>
              <a:t>Middleware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1518" y="4355614"/>
            <a:ext cx="8174815" cy="297666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Backend </a:t>
            </a:r>
            <a:r>
              <a:rPr lang="en-US" sz="1600" b="1" dirty="0">
                <a:solidFill>
                  <a:schemeClr val="tx1"/>
                </a:solidFill>
                <a:latin typeface="Avenir Next Regular"/>
                <a:cs typeface="Avenir Next Regular"/>
              </a:rPr>
              <a:t>Services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8030" y="965881"/>
            <a:ext cx="2743200" cy="182880"/>
          </a:xfrm>
          <a:prstGeom prst="rect">
            <a:avLst/>
          </a:prstGeom>
          <a:solidFill>
            <a:srgbClr val="339966"/>
          </a:solidFill>
          <a:ln w="25400">
            <a:solidFill>
              <a:srgbClr val="CC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200" dirty="0" smtClean="0">
                <a:latin typeface="Avenir Next Regular"/>
                <a:cs typeface="Avenir Next Regular"/>
              </a:rPr>
              <a:t>CSS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65939" y="3928341"/>
            <a:ext cx="2755323" cy="182880"/>
          </a:xfrm>
          <a:prstGeom prst="rect">
            <a:avLst/>
          </a:prstGeom>
          <a:solidFill>
            <a:srgbClr val="6666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000" dirty="0">
                <a:latin typeface="Avenir Next Regular"/>
                <a:cs typeface="Avenir Next Regular"/>
              </a:rPr>
              <a:t>API Manager</a:t>
            </a:r>
          </a:p>
        </p:txBody>
      </p:sp>
      <p:sp>
        <p:nvSpPr>
          <p:cNvPr id="34" name="Rectangle 33"/>
          <p:cNvSpPr/>
          <p:nvPr/>
        </p:nvSpPr>
        <p:spPr>
          <a:xfrm rot="16200000">
            <a:off x="5744009" y="2286287"/>
            <a:ext cx="3435473" cy="205151"/>
          </a:xfrm>
          <a:prstGeom prst="rect">
            <a:avLst/>
          </a:prstGeom>
          <a:solidFill>
            <a:srgbClr val="6666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400" dirty="0" smtClean="0">
                <a:latin typeface="Calibri"/>
                <a:cs typeface="Calibri"/>
              </a:rPr>
              <a:t>Load Balancing and Routing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35" name="Rectangle 34"/>
          <p:cNvSpPr/>
          <p:nvPr/>
        </p:nvSpPr>
        <p:spPr>
          <a:xfrm rot="16200000">
            <a:off x="6436752" y="2270430"/>
            <a:ext cx="3435474" cy="231176"/>
          </a:xfrm>
          <a:prstGeom prst="rect">
            <a:avLst/>
          </a:prstGeom>
          <a:solidFill>
            <a:srgbClr val="0022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400" dirty="0" smtClean="0">
                <a:latin typeface="Calibri"/>
                <a:cs typeface="Calibri"/>
              </a:rPr>
              <a:t>Caching (HTTP, JSON)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 rot="16200000">
            <a:off x="6082084" y="2272172"/>
            <a:ext cx="3438958" cy="231176"/>
          </a:xfrm>
          <a:prstGeom prst="rect">
            <a:avLst/>
          </a:prstGeom>
          <a:solidFill>
            <a:srgbClr val="0022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400" dirty="0">
                <a:latin typeface="Calibri"/>
                <a:cs typeface="Calibri"/>
              </a:rPr>
              <a:t>Security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34081" y="4233694"/>
            <a:ext cx="1692298" cy="1828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400" dirty="0">
                <a:latin typeface="Avenir Next Regular"/>
                <a:cs typeface="Avenir Next Regular"/>
              </a:rPr>
              <a:t>Various Protocols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16465" y="2335585"/>
            <a:ext cx="931526" cy="2316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400" dirty="0">
                <a:latin typeface="Avenir Next Regular"/>
                <a:cs typeface="Avenir Next Regular"/>
              </a:rPr>
              <a:t>HTML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26784" y="2335585"/>
            <a:ext cx="931526" cy="2316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400" dirty="0">
                <a:latin typeface="Avenir Next Regular"/>
                <a:cs typeface="Avenir Next Regular"/>
              </a:rPr>
              <a:t>JSON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65939" y="3417724"/>
            <a:ext cx="5734953" cy="182880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Orchestration Services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345569" y="3928341"/>
            <a:ext cx="2755323" cy="182880"/>
          </a:xfrm>
          <a:prstGeom prst="rect">
            <a:avLst/>
          </a:prstGeom>
          <a:solidFill>
            <a:srgbClr val="66666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5" rIns="91432" bIns="45715" rtlCol="0" anchor="ctr"/>
          <a:lstStyle/>
          <a:p>
            <a:pPr algn="ctr"/>
            <a:r>
              <a:rPr lang="en-US" sz="1000" dirty="0">
                <a:latin typeface="Avenir Next Regular"/>
                <a:cs typeface="Avenir Next Regular"/>
              </a:rPr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28573173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Architecture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8253" y="2679507"/>
            <a:ext cx="2038681" cy="18742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CD Environments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74491" y="1436397"/>
            <a:ext cx="834241" cy="1090624"/>
            <a:chOff x="2813186" y="1777143"/>
            <a:chExt cx="834241" cy="109062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3186" y="2004099"/>
              <a:ext cx="747844" cy="863668"/>
            </a:xfrm>
            <a:prstGeom prst="rect">
              <a:avLst/>
            </a:prstGeom>
            <a:ln w="28575" cmpd="sng"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815161" y="1777143"/>
              <a:ext cx="8322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venir Black"/>
                  <a:cs typeface="Avenir Black"/>
                </a:rPr>
                <a:t>Architect</a:t>
              </a:r>
              <a:endParaRPr lang="en-US" sz="1100" dirty="0">
                <a:latin typeface="Avenir Black"/>
                <a:cs typeface="Avenir Black"/>
              </a:endParaRPr>
            </a:p>
          </p:txBody>
        </p:sp>
      </p:grpSp>
      <p:sp>
        <p:nvSpPr>
          <p:cNvPr id="11" name="Flowchart: Document 35"/>
          <p:cNvSpPr/>
          <p:nvPr/>
        </p:nvSpPr>
        <p:spPr>
          <a:xfrm>
            <a:off x="126999" y="721613"/>
            <a:ext cx="1041288" cy="655350"/>
          </a:xfrm>
          <a:prstGeom prst="flowChartDocument">
            <a:avLst/>
          </a:prstGeom>
          <a:solidFill>
            <a:srgbClr val="FF333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Decision </a:t>
            </a:r>
            <a:r>
              <a:rPr lang="en-US" sz="1200" dirty="0">
                <a:solidFill>
                  <a:schemeClr val="bg1"/>
                </a:solidFill>
                <a:latin typeface="Avenir Book"/>
                <a:cs typeface="Avenir Book"/>
              </a:rPr>
              <a:t>Framework</a:t>
            </a:r>
          </a:p>
        </p:txBody>
      </p:sp>
      <p:sp>
        <p:nvSpPr>
          <p:cNvPr id="12" name="Flowchart: Document 36"/>
          <p:cNvSpPr/>
          <p:nvPr/>
        </p:nvSpPr>
        <p:spPr>
          <a:xfrm>
            <a:off x="1306786" y="720995"/>
            <a:ext cx="1529468" cy="655350"/>
          </a:xfrm>
          <a:prstGeom prst="flowChartDocument">
            <a:avLst/>
          </a:prstGeom>
          <a:solidFill>
            <a:srgbClr val="FF333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Usage Guide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(Service Directory)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3" name="Flowchart: Document 38"/>
          <p:cNvSpPr/>
          <p:nvPr/>
        </p:nvSpPr>
        <p:spPr>
          <a:xfrm>
            <a:off x="2738301" y="1703949"/>
            <a:ext cx="1126711" cy="782475"/>
          </a:xfrm>
          <a:prstGeom prst="flowChartDocument">
            <a:avLst/>
          </a:prstGeom>
          <a:solidFill>
            <a:srgbClr val="FF333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Book"/>
                <a:cs typeface="Avenir Book"/>
              </a:rPr>
              <a:t>Application Blueprint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09153" y="721613"/>
            <a:ext cx="1322088" cy="60784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Reference Implementation &amp; Sample Code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132282" y="1376345"/>
            <a:ext cx="1170983" cy="1158937"/>
            <a:chOff x="3618510" y="2119475"/>
            <a:chExt cx="1170983" cy="1158937"/>
          </a:xfrm>
        </p:grpSpPr>
        <p:sp>
          <p:nvSpPr>
            <p:cNvPr id="17" name="TextBox 16"/>
            <p:cNvSpPr txBox="1"/>
            <p:nvPr/>
          </p:nvSpPr>
          <p:spPr>
            <a:xfrm>
              <a:off x="3618510" y="2119475"/>
              <a:ext cx="11709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venir Black"/>
                  <a:cs typeface="Avenir Black"/>
                </a:rPr>
                <a:t>UI Developer</a:t>
              </a:r>
              <a:endParaRPr lang="en-US" sz="1100" dirty="0">
                <a:latin typeface="Avenir Black"/>
                <a:cs typeface="Avenir Black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4051" y="2414744"/>
              <a:ext cx="747844" cy="863668"/>
            </a:xfrm>
            <a:prstGeom prst="rect">
              <a:avLst/>
            </a:prstGeom>
            <a:ln w="28575" cmpd="sng">
              <a:noFill/>
            </a:ln>
          </p:spPr>
        </p:pic>
      </p:grpSp>
      <p:grpSp>
        <p:nvGrpSpPr>
          <p:cNvPr id="70" name="Group 69"/>
          <p:cNvGrpSpPr/>
          <p:nvPr/>
        </p:nvGrpSpPr>
        <p:grpSpPr>
          <a:xfrm>
            <a:off x="6675754" y="1499420"/>
            <a:ext cx="2236899" cy="1420302"/>
            <a:chOff x="6254845" y="1521692"/>
            <a:chExt cx="2236899" cy="1420302"/>
          </a:xfrm>
        </p:grpSpPr>
        <p:sp>
          <p:nvSpPr>
            <p:cNvPr id="19" name="Rectangle 18"/>
            <p:cNvSpPr/>
            <p:nvPr/>
          </p:nvSpPr>
          <p:spPr>
            <a:xfrm>
              <a:off x="6254846" y="1521692"/>
              <a:ext cx="2159470" cy="123765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u="sng" dirty="0">
                  <a:solidFill>
                    <a:schemeClr val="bg1"/>
                  </a:solidFill>
                  <a:latin typeface="Avenir Book"/>
                  <a:cs typeface="Avenir Book"/>
                </a:rPr>
                <a:t>Development Accelerators: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4845" y="1718582"/>
              <a:ext cx="2236899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Automated </a:t>
              </a:r>
              <a:r>
                <a:rPr lang="en-US" sz="1050" dirty="0">
                  <a:solidFill>
                    <a:srgbClr val="FFFFFF"/>
                  </a:solidFill>
                  <a:latin typeface="Avenir Book"/>
                  <a:cs typeface="Avenir Book"/>
                </a:rPr>
                <a:t>Dev workstation provisioning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Scaffolds and live templates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Reusable UX/UI components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FFFFFF"/>
                  </a:solidFill>
                  <a:latin typeface="Avenir Book"/>
                  <a:cs typeface="Avenir Book"/>
                </a:rPr>
                <a:t>Automated </a:t>
              </a:r>
              <a:r>
                <a:rPr lang="en-US" sz="105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build, </a:t>
              </a:r>
              <a:r>
                <a:rPr lang="en-US" sz="1050" dirty="0">
                  <a:solidFill>
                    <a:srgbClr val="FFFFFF"/>
                  </a:solidFill>
                  <a:latin typeface="Avenir Book"/>
                  <a:cs typeface="Avenir Book"/>
                </a:rPr>
                <a:t>test, and optimize  tasks</a:t>
              </a:r>
            </a:p>
            <a:p>
              <a:endParaRPr lang="en-US" sz="1050" dirty="0" smtClean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6996997" y="721612"/>
            <a:ext cx="1834828" cy="607847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Execution (Runtime) Services and Frameworks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65711" y="4790525"/>
            <a:ext cx="352959" cy="25391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18670" y="4790525"/>
            <a:ext cx="16841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alibri" panose="020F0502020204030204" pitchFamily="34" charset="0"/>
              </a:rPr>
              <a:t>Reference Architecture</a:t>
            </a:r>
            <a:endParaRPr lang="en-US" sz="1050" dirty="0">
              <a:latin typeface="Calibri" panose="020F050202020403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86041" y="4815967"/>
            <a:ext cx="352959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39000" y="4790525"/>
            <a:ext cx="11970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alibri" panose="020F0502020204030204" pitchFamily="34" charset="0"/>
              </a:rPr>
              <a:t>Application</a:t>
            </a:r>
            <a:endParaRPr lang="en-US" sz="1050" dirty="0">
              <a:latin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72725" y="3054071"/>
            <a:ext cx="257106" cy="140329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bg1"/>
                </a:solidFill>
                <a:latin typeface="Avenir Black"/>
                <a:cs typeface="Avenir Black"/>
              </a:rPr>
              <a:t>Load  </a:t>
            </a:r>
          </a:p>
          <a:p>
            <a:pPr algn="ctr"/>
            <a:endParaRPr lang="en-US" sz="600" dirty="0">
              <a:solidFill>
                <a:schemeClr val="bg1"/>
              </a:solidFill>
              <a:latin typeface="Avenir Black"/>
              <a:cs typeface="Avenir Black"/>
            </a:endParaRPr>
          </a:p>
          <a:p>
            <a:pPr algn="ctr"/>
            <a:r>
              <a:rPr lang="en-US" sz="600" dirty="0" smtClean="0">
                <a:solidFill>
                  <a:schemeClr val="bg1"/>
                </a:solidFill>
                <a:latin typeface="Avenir Black"/>
                <a:cs typeface="Avenir Black"/>
              </a:rPr>
              <a:t>Ba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Avenir Black"/>
                <a:cs typeface="Avenir Black"/>
              </a:rPr>
              <a:t>l</a:t>
            </a:r>
            <a:endParaRPr lang="en-US" sz="600" dirty="0" smtClean="0">
              <a:solidFill>
                <a:schemeClr val="bg1"/>
              </a:solidFill>
              <a:latin typeface="Avenir Black"/>
              <a:cs typeface="Avenir Black"/>
            </a:endParaRPr>
          </a:p>
          <a:p>
            <a:pPr algn="ctr"/>
            <a:r>
              <a:rPr lang="en-US" sz="600" dirty="0" smtClean="0">
                <a:solidFill>
                  <a:schemeClr val="bg1"/>
                </a:solidFill>
                <a:latin typeface="Avenir Black"/>
                <a:cs typeface="Avenir Black"/>
              </a:rPr>
              <a:t>ance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Avenir Black"/>
                <a:cs typeface="Avenir Black"/>
              </a:rPr>
              <a:t>r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2105485" y="1834656"/>
            <a:ext cx="575147" cy="24231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4040376" y="1834656"/>
            <a:ext cx="1158119" cy="24231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1" name="Right Arrow 60"/>
          <p:cNvSpPr/>
          <p:nvPr/>
        </p:nvSpPr>
        <p:spPr>
          <a:xfrm rot="5400000">
            <a:off x="5595091" y="2549273"/>
            <a:ext cx="189143" cy="26046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2" name="Right Arrow 61"/>
          <p:cNvSpPr/>
          <p:nvPr/>
        </p:nvSpPr>
        <p:spPr>
          <a:xfrm rot="10800000">
            <a:off x="4394622" y="3895782"/>
            <a:ext cx="913200" cy="33122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83189" y="3741343"/>
            <a:ext cx="1511433" cy="640287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Automated Application Deployment Script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73669" y="3075319"/>
            <a:ext cx="530686" cy="56279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dirty="0" smtClean="0">
                <a:solidFill>
                  <a:schemeClr val="bg1"/>
                </a:solidFill>
                <a:latin typeface="Avenir Book"/>
                <a:cs typeface="Avenir Book"/>
              </a:rPr>
              <a:t>Web Server</a:t>
            </a:r>
            <a:endParaRPr lang="en-US" sz="95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83189" y="2957348"/>
            <a:ext cx="1518243" cy="617917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Automated Environment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Avenir Book"/>
                <a:cs typeface="Avenir Book"/>
              </a:rPr>
              <a:t>Provisioning Script</a:t>
            </a:r>
          </a:p>
        </p:txBody>
      </p:sp>
      <p:sp>
        <p:nvSpPr>
          <p:cNvPr id="66" name="Right Arrow 65"/>
          <p:cNvSpPr/>
          <p:nvPr/>
        </p:nvSpPr>
        <p:spPr>
          <a:xfrm rot="9534648">
            <a:off x="2209995" y="3363960"/>
            <a:ext cx="645315" cy="27507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7" name="Right Arrow 66"/>
          <p:cNvSpPr/>
          <p:nvPr/>
        </p:nvSpPr>
        <p:spPr>
          <a:xfrm rot="5400000">
            <a:off x="3085281" y="2577253"/>
            <a:ext cx="421208" cy="26160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8" name="Right Arrow 67"/>
          <p:cNvSpPr/>
          <p:nvPr/>
        </p:nvSpPr>
        <p:spPr>
          <a:xfrm rot="10800000">
            <a:off x="2291834" y="3866940"/>
            <a:ext cx="502369" cy="33122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73669" y="3893844"/>
            <a:ext cx="530686" cy="56279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dirty="0" smtClean="0">
                <a:solidFill>
                  <a:schemeClr val="bg1"/>
                </a:solidFill>
                <a:latin typeface="Avenir Book"/>
                <a:cs typeface="Avenir Book"/>
              </a:rPr>
              <a:t>Web Server</a:t>
            </a:r>
            <a:endParaRPr lang="en-US" sz="95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689124" y="3075319"/>
            <a:ext cx="530686" cy="56279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dirty="0" smtClean="0">
                <a:solidFill>
                  <a:schemeClr val="bg1"/>
                </a:solidFill>
                <a:latin typeface="Avenir Book"/>
                <a:cs typeface="Avenir Book"/>
              </a:rPr>
              <a:t>Web API</a:t>
            </a:r>
            <a:endParaRPr lang="en-US" sz="95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679987" y="3893844"/>
            <a:ext cx="530686" cy="56279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dirty="0" smtClean="0">
                <a:solidFill>
                  <a:schemeClr val="bg1"/>
                </a:solidFill>
                <a:latin typeface="Avenir Book"/>
                <a:cs typeface="Avenir Book"/>
              </a:rPr>
              <a:t>Web API</a:t>
            </a:r>
            <a:endParaRPr lang="en-US" sz="95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75" name="Left-Right Arrow 74"/>
          <p:cNvSpPr/>
          <p:nvPr/>
        </p:nvSpPr>
        <p:spPr>
          <a:xfrm>
            <a:off x="1440903" y="3289654"/>
            <a:ext cx="211673" cy="154986"/>
          </a:xfrm>
          <a:prstGeom prst="leftRightArrow">
            <a:avLst/>
          </a:prstGeom>
          <a:solidFill>
            <a:srgbClr val="741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76" name="Left-Right Arrow 75"/>
          <p:cNvSpPr/>
          <p:nvPr/>
        </p:nvSpPr>
        <p:spPr>
          <a:xfrm>
            <a:off x="1447111" y="4154662"/>
            <a:ext cx="211673" cy="154986"/>
          </a:xfrm>
          <a:prstGeom prst="leftRightArrow">
            <a:avLst/>
          </a:prstGeom>
          <a:solidFill>
            <a:srgbClr val="741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77" name="Left-Right Arrow 76"/>
          <p:cNvSpPr/>
          <p:nvPr/>
        </p:nvSpPr>
        <p:spPr>
          <a:xfrm>
            <a:off x="629831" y="3294784"/>
            <a:ext cx="211673" cy="154986"/>
          </a:xfrm>
          <a:prstGeom prst="leftRightArrow">
            <a:avLst/>
          </a:prstGeom>
          <a:solidFill>
            <a:srgbClr val="741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78" name="Left-Right Arrow 77"/>
          <p:cNvSpPr/>
          <p:nvPr/>
        </p:nvSpPr>
        <p:spPr>
          <a:xfrm>
            <a:off x="636039" y="4159792"/>
            <a:ext cx="211673" cy="154986"/>
          </a:xfrm>
          <a:prstGeom prst="leftRightArrow">
            <a:avLst/>
          </a:prstGeom>
          <a:solidFill>
            <a:srgbClr val="741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79" name="Flowchart: Document 41"/>
          <p:cNvSpPr/>
          <p:nvPr/>
        </p:nvSpPr>
        <p:spPr>
          <a:xfrm>
            <a:off x="4251104" y="721613"/>
            <a:ext cx="1056718" cy="655350"/>
          </a:xfrm>
          <a:prstGeom prst="flowChartDocument">
            <a:avLst/>
          </a:prstGeom>
          <a:solidFill>
            <a:srgbClr val="FF333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Micro - Methodology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80" name="Flowchart: Document 41"/>
          <p:cNvSpPr/>
          <p:nvPr/>
        </p:nvSpPr>
        <p:spPr>
          <a:xfrm>
            <a:off x="3042685" y="782035"/>
            <a:ext cx="1056718" cy="655350"/>
          </a:xfrm>
          <a:prstGeom prst="flowChartDocument">
            <a:avLst/>
          </a:prstGeom>
          <a:solidFill>
            <a:srgbClr val="FF333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Developer Guides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4" name="Flowchart: Document 41"/>
          <p:cNvSpPr/>
          <p:nvPr/>
        </p:nvSpPr>
        <p:spPr>
          <a:xfrm>
            <a:off x="2981655" y="720995"/>
            <a:ext cx="1056718" cy="655350"/>
          </a:xfrm>
          <a:prstGeom prst="flowChartDocument">
            <a:avLst/>
          </a:prstGeom>
          <a:solidFill>
            <a:srgbClr val="FF333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Developer Guides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81" name="Flowchart: Document 38"/>
          <p:cNvSpPr/>
          <p:nvPr/>
        </p:nvSpPr>
        <p:spPr>
          <a:xfrm>
            <a:off x="4273379" y="4794671"/>
            <a:ext cx="274380" cy="274637"/>
          </a:xfrm>
          <a:prstGeom prst="flowChartDocument">
            <a:avLst/>
          </a:prstGeom>
          <a:solidFill>
            <a:srgbClr val="FF333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113107" y="2797794"/>
            <a:ext cx="3746084" cy="1755994"/>
            <a:chOff x="5113107" y="2797794"/>
            <a:chExt cx="3746084" cy="1755994"/>
          </a:xfrm>
        </p:grpSpPr>
        <p:grpSp>
          <p:nvGrpSpPr>
            <p:cNvPr id="6" name="Group 5"/>
            <p:cNvGrpSpPr/>
            <p:nvPr/>
          </p:nvGrpSpPr>
          <p:grpSpPr>
            <a:xfrm>
              <a:off x="5472682" y="2933026"/>
              <a:ext cx="3386509" cy="1620762"/>
              <a:chOff x="5472682" y="2933026"/>
              <a:chExt cx="3386509" cy="1620762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5472682" y="2933026"/>
                <a:ext cx="3386509" cy="1620762"/>
                <a:chOff x="4352106" y="3619500"/>
                <a:chExt cx="4663527" cy="2062721"/>
              </a:xfrm>
            </p:grpSpPr>
            <p:sp>
              <p:nvSpPr>
                <p:cNvPr id="25" name="Flowchart: Process 7"/>
                <p:cNvSpPr/>
                <p:nvPr/>
              </p:nvSpPr>
              <p:spPr>
                <a:xfrm>
                  <a:off x="4352106" y="3619500"/>
                  <a:ext cx="4663527" cy="2062721"/>
                </a:xfrm>
                <a:prstGeom prst="flowChartProcess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Avenir Next Regular"/>
                      <a:cs typeface="Avenir Next Regular"/>
                    </a:rPr>
                    <a:t>CI</a:t>
                  </a:r>
                  <a:endParaRPr lang="en-US" sz="1600" b="1" dirty="0">
                    <a:solidFill>
                      <a:schemeClr val="tx1"/>
                    </a:solidFill>
                    <a:latin typeface="Avenir Next Regular"/>
                    <a:cs typeface="Avenir Next Regular"/>
                  </a:endParaRPr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4568663" y="3688012"/>
                  <a:ext cx="4366972" cy="1931183"/>
                  <a:chOff x="3396600" y="1600328"/>
                  <a:chExt cx="5500341" cy="2769392"/>
                </a:xfrm>
              </p:grpSpPr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0236" y="1900269"/>
                    <a:ext cx="506939" cy="563786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51909" y="2726085"/>
                    <a:ext cx="427192" cy="443394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/>
                  <p:cNvSpPr/>
                  <p:nvPr/>
                </p:nvSpPr>
                <p:spPr>
                  <a:xfrm>
                    <a:off x="6693306" y="1820082"/>
                    <a:ext cx="2203635" cy="2549638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solidFill>
                        <a:schemeClr val="tx1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30" name="Down Arrow 29"/>
                  <p:cNvSpPr/>
                  <p:nvPr/>
                </p:nvSpPr>
                <p:spPr bwMode="auto">
                  <a:xfrm rot="5400000" flipV="1">
                    <a:off x="4368080" y="2329920"/>
                    <a:ext cx="533831" cy="387641"/>
                  </a:xfrm>
                  <a:prstGeom prst="downArrow">
                    <a:avLst/>
                  </a:prstGeom>
                  <a:solidFill>
                    <a:srgbClr val="CC0000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</a:endParaRPr>
                  </a:p>
                </p:txBody>
              </p:sp>
              <p:pic>
                <p:nvPicPr>
                  <p:cNvPr id="32" name="Picture 2" descr="http://connect.icrossing.co.uk/wp-content/uploads/2013/04/DesktopMobile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24178" y="3533363"/>
                    <a:ext cx="1579882" cy="63787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Down Arrow 33"/>
                  <p:cNvSpPr/>
                  <p:nvPr/>
                </p:nvSpPr>
                <p:spPr bwMode="auto">
                  <a:xfrm rot="16200000" flipV="1">
                    <a:off x="3959637" y="3520553"/>
                    <a:ext cx="587275" cy="454438"/>
                  </a:xfrm>
                  <a:prstGeom prst="downArrow">
                    <a:avLst/>
                  </a:prstGeom>
                  <a:solidFill>
                    <a:srgbClr val="CC0000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35" name="Down Arrow 34"/>
                  <p:cNvSpPr/>
                  <p:nvPr/>
                </p:nvSpPr>
                <p:spPr bwMode="auto">
                  <a:xfrm flipV="1">
                    <a:off x="3396600" y="3003560"/>
                    <a:ext cx="514378" cy="433371"/>
                  </a:xfrm>
                  <a:prstGeom prst="downArrow">
                    <a:avLst/>
                  </a:prstGeom>
                  <a:solidFill>
                    <a:srgbClr val="CC0000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7994788" y="2296551"/>
                    <a:ext cx="266683" cy="290370"/>
                  </a:xfrm>
                  <a:prstGeom prst="ellipse">
                    <a:avLst/>
                  </a:prstGeom>
                  <a:solidFill>
                    <a:srgbClr val="996633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pic>
                <p:nvPicPr>
                  <p:cNvPr id="38" name="Picture 37" descr="phabricator_logo.png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6284" y="2175587"/>
                    <a:ext cx="540620" cy="680601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/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49215" y="1900269"/>
                    <a:ext cx="362748" cy="40758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/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49215" y="3583480"/>
                    <a:ext cx="533650" cy="593491"/>
                  </a:xfrm>
                  <a:prstGeom prst="rect">
                    <a:avLst/>
                  </a:prstGeom>
                </p:spPr>
              </p:pic>
              <p:sp>
                <p:nvSpPr>
                  <p:cNvPr id="43" name="Down Arrow 42"/>
                  <p:cNvSpPr/>
                  <p:nvPr/>
                </p:nvSpPr>
                <p:spPr bwMode="auto">
                  <a:xfrm rot="16200000" flipV="1">
                    <a:off x="6135959" y="3663866"/>
                    <a:ext cx="587275" cy="307155"/>
                  </a:xfrm>
                  <a:prstGeom prst="downArrow">
                    <a:avLst/>
                  </a:prstGeom>
                  <a:solidFill>
                    <a:srgbClr val="CC0000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pic>
                <p:nvPicPr>
                  <p:cNvPr id="44" name="Picture 43"/>
                  <p:cNvPicPr>
                    <a:picLocks noChangeAspect="1"/>
                  </p:cNvPicPr>
                  <p:nvPr/>
                </p:nvPicPr>
                <p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9205" y="2352446"/>
                    <a:ext cx="542077" cy="234946"/>
                  </a:xfrm>
                  <a:prstGeom prst="rect">
                    <a:avLst/>
                  </a:prstGeom>
                </p:spPr>
              </p:pic>
              <p:sp>
                <p:nvSpPr>
                  <p:cNvPr id="45" name="Down Arrow 44"/>
                  <p:cNvSpPr/>
                  <p:nvPr/>
                </p:nvSpPr>
                <p:spPr bwMode="auto">
                  <a:xfrm rot="5400000" flipV="1">
                    <a:off x="5355055" y="2373248"/>
                    <a:ext cx="415582" cy="219780"/>
                  </a:xfrm>
                  <a:prstGeom prst="downArrow">
                    <a:avLst/>
                  </a:prstGeom>
                  <a:solidFill>
                    <a:srgbClr val="CC0000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Down Arrow 45"/>
                  <p:cNvSpPr/>
                  <p:nvPr/>
                </p:nvSpPr>
                <p:spPr bwMode="auto">
                  <a:xfrm rot="5400000" flipV="1">
                    <a:off x="6238245" y="2360261"/>
                    <a:ext cx="415582" cy="219780"/>
                  </a:xfrm>
                  <a:prstGeom prst="downArrow">
                    <a:avLst/>
                  </a:prstGeom>
                  <a:solidFill>
                    <a:srgbClr val="CC0000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</a:endParaRPr>
                  </a:p>
                </p:txBody>
              </p:sp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96783" y="2518311"/>
                    <a:ext cx="329017" cy="382473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/>
                  <p:cNvPicPr>
                    <a:picLocks noChangeAspect="1"/>
                  </p:cNvPicPr>
                  <p:nvPr/>
                </p:nvPicPr>
                <p:blipFill>
                  <a:blip r:embed="rId11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24775" y="2196312"/>
                    <a:ext cx="287096" cy="471230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/>
                  <p:cNvPicPr>
                    <a:picLocks noChangeAspect="1"/>
                  </p:cNvPicPr>
                  <p:nvPr/>
                </p:nvPicPr>
                <p:blipFill>
                  <a:blip r:embed="rId1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66377" y="1600328"/>
                    <a:ext cx="453858" cy="64975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TextBox 4"/>
              <p:cNvSpPr txBox="1"/>
              <p:nvPr/>
            </p:nvSpPr>
            <p:spPr>
              <a:xfrm>
                <a:off x="8197283" y="3366707"/>
                <a:ext cx="342052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dirty="0" smtClean="0">
                    <a:solidFill>
                      <a:schemeClr val="bg1"/>
                    </a:solidFill>
                  </a:rPr>
                  <a:t>mocha</a:t>
                </a:r>
                <a:endParaRPr 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5113107" y="2797794"/>
              <a:ext cx="1033662" cy="80525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venir Book"/>
                  <a:cs typeface="Avenir Book"/>
                </a:rPr>
                <a:t>Application Code and Artifacts</a:t>
              </a:r>
            </a:p>
          </p:txBody>
        </p:sp>
        <p:sp>
          <p:nvSpPr>
            <p:cNvPr id="82" name="Notched Right Arrow 81"/>
            <p:cNvSpPr/>
            <p:nvPr/>
          </p:nvSpPr>
          <p:spPr>
            <a:xfrm rot="16200000" flipH="1" flipV="1">
              <a:off x="7771835" y="3475945"/>
              <a:ext cx="107667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4445" y="4051837"/>
              <a:ext cx="496296" cy="248148"/>
            </a:xfrm>
            <a:prstGeom prst="rect">
              <a:avLst/>
            </a:prstGeom>
          </p:spPr>
        </p:pic>
        <p:sp>
          <p:nvSpPr>
            <p:cNvPr id="83" name="Notched Right Arrow 82"/>
            <p:cNvSpPr/>
            <p:nvPr/>
          </p:nvSpPr>
          <p:spPr>
            <a:xfrm rot="10800000" flipH="1" flipV="1">
              <a:off x="7953722" y="3674970"/>
              <a:ext cx="107667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5956" y="3603049"/>
              <a:ext cx="303236" cy="219035"/>
            </a:xfrm>
            <a:prstGeom prst="rect">
              <a:avLst/>
            </a:prstGeom>
          </p:spPr>
        </p:pic>
        <p:sp>
          <p:nvSpPr>
            <p:cNvPr id="84" name="Notched Right Arrow 83"/>
            <p:cNvSpPr/>
            <p:nvPr/>
          </p:nvSpPr>
          <p:spPr>
            <a:xfrm rot="8305502" flipH="1" flipV="1">
              <a:off x="8143449" y="3449770"/>
              <a:ext cx="107667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Notched Right Arrow 84"/>
            <p:cNvSpPr/>
            <p:nvPr/>
          </p:nvSpPr>
          <p:spPr>
            <a:xfrm rot="16200000" flipH="1" flipV="1">
              <a:off x="8391728" y="3845379"/>
              <a:ext cx="281499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840868" y="3138200"/>
              <a:ext cx="640066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b="1" i="1" dirty="0" smtClean="0">
                  <a:solidFill>
                    <a:schemeClr val="accent1"/>
                  </a:solidFill>
                  <a:latin typeface="Avenir Next Regular"/>
                  <a:cs typeface="Avenir Next Regular"/>
                </a:rPr>
                <a:t>Analyze,</a:t>
              </a:r>
            </a:p>
            <a:p>
              <a:r>
                <a:rPr lang="en-US" sz="800" b="1" i="1" dirty="0" smtClean="0">
                  <a:solidFill>
                    <a:schemeClr val="accent1"/>
                  </a:solidFill>
                  <a:latin typeface="Avenir Next Regular"/>
                  <a:cs typeface="Avenir Next Regular"/>
                </a:rPr>
                <a:t>Test</a:t>
              </a:r>
              <a:endParaRPr lang="en-US" sz="800" b="1" i="1" dirty="0">
                <a:solidFill>
                  <a:schemeClr val="accent1"/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294312" y="4322347"/>
              <a:ext cx="47335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b="1" i="1" dirty="0" smtClean="0">
                  <a:solidFill>
                    <a:schemeClr val="accent1"/>
                  </a:solidFill>
                  <a:latin typeface="Avenir Next Regular"/>
                  <a:cs typeface="Avenir Next Regular"/>
                </a:rPr>
                <a:t>Build</a:t>
              </a:r>
              <a:endParaRPr lang="en-US" sz="800" b="1" i="1" dirty="0">
                <a:solidFill>
                  <a:schemeClr val="accent1"/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87" name="Notched Right Arrow 86"/>
            <p:cNvSpPr/>
            <p:nvPr/>
          </p:nvSpPr>
          <p:spPr>
            <a:xfrm flipH="1" flipV="1">
              <a:off x="8120748" y="4175150"/>
              <a:ext cx="281499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1525" y="4071595"/>
              <a:ext cx="457564" cy="258157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7598629" y="4314778"/>
              <a:ext cx="572560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b="1" i="1" dirty="0" smtClean="0">
                  <a:solidFill>
                    <a:schemeClr val="accent1"/>
                  </a:solidFill>
                  <a:latin typeface="Avenir Next Regular"/>
                  <a:cs typeface="Avenir Next Regular"/>
                </a:rPr>
                <a:t>Deploy</a:t>
              </a:r>
              <a:endParaRPr lang="en-US" sz="800" b="1" i="1" dirty="0">
                <a:solidFill>
                  <a:schemeClr val="accent1"/>
                </a:solidFill>
                <a:latin typeface="Avenir Next Regular"/>
                <a:cs typeface="Avenir Next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640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- Assets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26999" y="1039526"/>
            <a:ext cx="3483430" cy="35286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Developer productivity is at the heart of AOWP</a:t>
            </a:r>
          </a:p>
          <a:p>
            <a:r>
              <a:rPr lang="en-US" b="1" dirty="0" smtClean="0">
                <a:solidFill>
                  <a:srgbClr val="CA2F31"/>
                </a:solidFill>
              </a:rPr>
              <a:t>Scaffolding</a:t>
            </a:r>
            <a:r>
              <a:rPr lang="en-US" dirty="0" smtClean="0"/>
              <a:t> for rapid application structure: so developers can focus on application logic.</a:t>
            </a:r>
          </a:p>
          <a:p>
            <a:r>
              <a:rPr lang="en-US" b="1" dirty="0" smtClean="0">
                <a:solidFill>
                  <a:srgbClr val="CA2F31"/>
                </a:solidFill>
              </a:rPr>
              <a:t>Preconfigured Environments</a:t>
            </a:r>
            <a:r>
              <a:rPr lang="en-US" dirty="0" smtClean="0"/>
              <a:t>: so developers can focus on code instead of setup and troubleshooting local machines. </a:t>
            </a:r>
          </a:p>
          <a:p>
            <a:r>
              <a:rPr lang="en-US" b="1" dirty="0" smtClean="0">
                <a:solidFill>
                  <a:srgbClr val="CA2F31"/>
                </a:solidFill>
              </a:rPr>
              <a:t>Task Automation</a:t>
            </a:r>
            <a:r>
              <a:rPr lang="en-US" dirty="0" smtClean="0"/>
              <a:t>: so developers can focus on value-add work, rather than the tasks that take time but can easily be automated or add little visible value. </a:t>
            </a:r>
          </a:p>
          <a:p>
            <a:r>
              <a:rPr lang="en-US" b="1" dirty="0" smtClean="0">
                <a:solidFill>
                  <a:srgbClr val="CA2F31"/>
                </a:solidFill>
              </a:rPr>
              <a:t>Development Accelerators</a:t>
            </a:r>
            <a:r>
              <a:rPr lang="en-US" dirty="0" smtClean="0"/>
              <a:t>: reusable code modules and guides that enable developers to focus on what’s unique about an application, not reinventing the wheel. 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93623" y="2210534"/>
            <a:ext cx="1170983" cy="1158937"/>
            <a:chOff x="3618510" y="2119475"/>
            <a:chExt cx="1170983" cy="1158937"/>
          </a:xfrm>
        </p:grpSpPr>
        <p:sp>
          <p:nvSpPr>
            <p:cNvPr id="7" name="TextBox 6"/>
            <p:cNvSpPr txBox="1"/>
            <p:nvPr/>
          </p:nvSpPr>
          <p:spPr>
            <a:xfrm>
              <a:off x="3618510" y="2119475"/>
              <a:ext cx="11709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venir Black"/>
                  <a:cs typeface="Avenir Black"/>
                </a:rPr>
                <a:t>UI Developer</a:t>
              </a:r>
              <a:endParaRPr lang="en-US" sz="1100" dirty="0">
                <a:latin typeface="Avenir Black"/>
                <a:cs typeface="Avenir Black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4051" y="2414744"/>
              <a:ext cx="747844" cy="863668"/>
            </a:xfrm>
            <a:prstGeom prst="rect">
              <a:avLst/>
            </a:prstGeom>
            <a:ln w="28575" cmpd="sng">
              <a:noFill/>
            </a:ln>
          </p:spPr>
        </p:pic>
      </p:grpSp>
      <p:grpSp>
        <p:nvGrpSpPr>
          <p:cNvPr id="34" name="Group 33"/>
          <p:cNvGrpSpPr/>
          <p:nvPr/>
        </p:nvGrpSpPr>
        <p:grpSpPr>
          <a:xfrm>
            <a:off x="3787171" y="469688"/>
            <a:ext cx="2187514" cy="1641467"/>
            <a:chOff x="3787171" y="469688"/>
            <a:chExt cx="2187514" cy="1641467"/>
          </a:xfrm>
        </p:grpSpPr>
        <p:grpSp>
          <p:nvGrpSpPr>
            <p:cNvPr id="28" name="Group 27"/>
            <p:cNvGrpSpPr/>
            <p:nvPr/>
          </p:nvGrpSpPr>
          <p:grpSpPr>
            <a:xfrm>
              <a:off x="3787172" y="839020"/>
              <a:ext cx="2187513" cy="1272135"/>
              <a:chOff x="2948098" y="2026363"/>
              <a:chExt cx="2187513" cy="1272135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948098" y="2026363"/>
                <a:ext cx="2187513" cy="12721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bg1"/>
                  </a:solidFill>
                  <a:latin typeface="Avenir Book"/>
                  <a:cs typeface="Avenir Book"/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37718" y="2275890"/>
                <a:ext cx="719489" cy="623301"/>
              </a:xfrm>
              <a:prstGeom prst="rect">
                <a:avLst/>
              </a:prstGeom>
            </p:spPr>
          </p:pic>
          <p:sp>
            <p:nvSpPr>
              <p:cNvPr id="21" name="Right Arrow 20"/>
              <p:cNvSpPr/>
              <p:nvPr/>
            </p:nvSpPr>
            <p:spPr>
              <a:xfrm>
                <a:off x="3670299" y="2400906"/>
                <a:ext cx="204380" cy="321583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964743" y="2267160"/>
                <a:ext cx="1035765" cy="18035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latin typeface="Avenir Book"/>
                    <a:cs typeface="Avenir Book"/>
                  </a:rPr>
                  <a:t>Model</a:t>
                </a:r>
                <a:endParaRPr lang="en-US" sz="1100" dirty="0">
                  <a:latin typeface="Avenir Book"/>
                  <a:cs typeface="Avenir Book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964743" y="2469307"/>
                <a:ext cx="1035765" cy="18035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latin typeface="Avenir Book"/>
                    <a:cs typeface="Avenir Book"/>
                  </a:rPr>
                  <a:t>Route</a:t>
                </a:r>
                <a:endParaRPr lang="en-US" sz="1100" dirty="0">
                  <a:latin typeface="Avenir Book"/>
                  <a:cs typeface="Avenir Book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964743" y="2671455"/>
                <a:ext cx="1035765" cy="18035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latin typeface="Avenir Book"/>
                    <a:cs typeface="Avenir Book"/>
                  </a:rPr>
                  <a:t>View</a:t>
                </a:r>
                <a:endParaRPr lang="en-US" sz="1100" dirty="0">
                  <a:latin typeface="Avenir Book"/>
                  <a:cs typeface="Avenir Book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65082" y="2948469"/>
                <a:ext cx="878082" cy="21467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latin typeface="Avenir Book"/>
                    <a:cs typeface="Avenir Book"/>
                  </a:rPr>
                  <a:t>Logger</a:t>
                </a:r>
                <a:endParaRPr lang="en-US" sz="1100" dirty="0">
                  <a:latin typeface="Avenir Book"/>
                  <a:cs typeface="Avenir Book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159293" y="2953443"/>
                <a:ext cx="841215" cy="21467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latin typeface="Avenir Book"/>
                    <a:cs typeface="Avenir Book"/>
                  </a:rPr>
                  <a:t>Widgets</a:t>
                </a:r>
                <a:endParaRPr lang="en-US" sz="1100" dirty="0">
                  <a:latin typeface="Avenir Book"/>
                  <a:cs typeface="Avenir Book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010042" y="2219535"/>
                <a:ext cx="2044507" cy="67965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787171" y="469688"/>
              <a:ext cx="2187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Avenir Black"/>
                  <a:cs typeface="Avenir Black"/>
                </a:rPr>
                <a:t>Scaffolding</a:t>
              </a:r>
              <a:endParaRPr lang="en-US" dirty="0">
                <a:latin typeface="Avenir Black"/>
                <a:cs typeface="Avenir Black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434390" y="469688"/>
            <a:ext cx="26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Black"/>
                <a:cs typeface="Avenir Black"/>
              </a:rPr>
              <a:t>Task Automation</a:t>
            </a:r>
            <a:endParaRPr lang="en-US" dirty="0">
              <a:latin typeface="Avenir Black"/>
              <a:cs typeface="Avenir Black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787171" y="2729708"/>
            <a:ext cx="2187514" cy="1911898"/>
            <a:chOff x="3787171" y="2729708"/>
            <a:chExt cx="2187514" cy="1911898"/>
          </a:xfrm>
        </p:grpSpPr>
        <p:sp>
          <p:nvSpPr>
            <p:cNvPr id="30" name="Rectangle 29"/>
            <p:cNvSpPr/>
            <p:nvPr/>
          </p:nvSpPr>
          <p:spPr>
            <a:xfrm>
              <a:off x="3787172" y="3369471"/>
              <a:ext cx="2187513" cy="1272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4156" y="3452928"/>
              <a:ext cx="1449546" cy="326148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787171" y="2729708"/>
              <a:ext cx="21875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Avenir Black"/>
                  <a:cs typeface="Avenir Black"/>
                </a:rPr>
                <a:t>Pre-configured Environments</a:t>
              </a:r>
              <a:endParaRPr lang="en-US" dirty="0">
                <a:latin typeface="Avenir Black"/>
                <a:cs typeface="Avenir Black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2091" y="3873500"/>
              <a:ext cx="284924" cy="2849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5800" y="3873500"/>
              <a:ext cx="752568" cy="25761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7547" y="3564198"/>
              <a:ext cx="496076" cy="42975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4156" y="4236841"/>
              <a:ext cx="354635" cy="35463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862" y="4236840"/>
              <a:ext cx="331295" cy="33129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0854" y="3823863"/>
              <a:ext cx="584152" cy="41297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3817" y="4321376"/>
              <a:ext cx="270100" cy="2701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1568" y="4270593"/>
              <a:ext cx="315979" cy="29754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9939" y="4158424"/>
              <a:ext cx="376237" cy="376237"/>
            </a:xfrm>
            <a:prstGeom prst="rect">
              <a:avLst/>
            </a:prstGeom>
          </p:spPr>
        </p:pic>
      </p:grpSp>
      <p:sp>
        <p:nvSpPr>
          <p:cNvPr id="50" name="Left-Right Arrow 49"/>
          <p:cNvSpPr/>
          <p:nvPr/>
        </p:nvSpPr>
        <p:spPr>
          <a:xfrm rot="3254968">
            <a:off x="5569857" y="2336492"/>
            <a:ext cx="404827" cy="184323"/>
          </a:xfrm>
          <a:prstGeom prst="left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-Right Arrow 50"/>
          <p:cNvSpPr/>
          <p:nvPr/>
        </p:nvSpPr>
        <p:spPr>
          <a:xfrm rot="18393191">
            <a:off x="5670638" y="3066389"/>
            <a:ext cx="404827" cy="184323"/>
          </a:xfrm>
          <a:prstGeom prst="left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-Right Arrow 51"/>
          <p:cNvSpPr/>
          <p:nvPr/>
        </p:nvSpPr>
        <p:spPr>
          <a:xfrm rot="7383684">
            <a:off x="6769570" y="2312585"/>
            <a:ext cx="495187" cy="164092"/>
          </a:xfrm>
          <a:prstGeom prst="left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34390" y="921203"/>
            <a:ext cx="2618540" cy="1082026"/>
            <a:chOff x="6525460" y="795595"/>
            <a:chExt cx="2618540" cy="1082026"/>
          </a:xfrm>
        </p:grpSpPr>
        <p:sp>
          <p:nvSpPr>
            <p:cNvPr id="55" name="Rectangle 54"/>
            <p:cNvSpPr/>
            <p:nvPr/>
          </p:nvSpPr>
          <p:spPr>
            <a:xfrm>
              <a:off x="6525460" y="795595"/>
              <a:ext cx="2618540" cy="10820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5739" y="837526"/>
              <a:ext cx="594136" cy="59413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203912" y="862924"/>
              <a:ext cx="867613" cy="2541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build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03912" y="1191869"/>
              <a:ext cx="867613" cy="2541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serve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6386" y="862924"/>
              <a:ext cx="867613" cy="2541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analyze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29622" y="1202911"/>
              <a:ext cx="867613" cy="2541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test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5" name="Notched Right Arrow 14"/>
            <p:cNvSpPr/>
            <p:nvPr/>
          </p:nvSpPr>
          <p:spPr>
            <a:xfrm rot="20329340">
              <a:off x="8080140" y="951352"/>
              <a:ext cx="107667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Notched Right Arrow 15"/>
            <p:cNvSpPr/>
            <p:nvPr/>
          </p:nvSpPr>
          <p:spPr>
            <a:xfrm rot="1270660" flipH="1">
              <a:off x="7520105" y="962949"/>
              <a:ext cx="107667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Notched Right Arrow 16"/>
            <p:cNvSpPr/>
            <p:nvPr/>
          </p:nvSpPr>
          <p:spPr>
            <a:xfrm rot="20329340" flipH="1" flipV="1">
              <a:off x="7532805" y="1276210"/>
              <a:ext cx="107667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Notched Right Arrow 17"/>
            <p:cNvSpPr/>
            <p:nvPr/>
          </p:nvSpPr>
          <p:spPr>
            <a:xfrm rot="1270660" flipV="1">
              <a:off x="8080140" y="1276210"/>
              <a:ext cx="107667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629622" y="1558553"/>
              <a:ext cx="2441903" cy="2541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other common tasks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4" name="Notched Right Arrow 53"/>
            <p:cNvSpPr/>
            <p:nvPr/>
          </p:nvSpPr>
          <p:spPr>
            <a:xfrm rot="16200000" flipH="1" flipV="1">
              <a:off x="7812206" y="1418658"/>
              <a:ext cx="107667" cy="109287"/>
            </a:xfrm>
            <a:prstGeom prst="notch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Left-Right Arrow 56"/>
          <p:cNvSpPr/>
          <p:nvPr/>
        </p:nvSpPr>
        <p:spPr>
          <a:xfrm rot="3206809" flipH="1">
            <a:off x="6809180" y="3059822"/>
            <a:ext cx="404827" cy="184323"/>
          </a:xfrm>
          <a:prstGeom prst="left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884012" y="2723140"/>
            <a:ext cx="218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Black"/>
                <a:cs typeface="Avenir Black"/>
              </a:rPr>
              <a:t>Development Accelerators</a:t>
            </a:r>
            <a:endParaRPr lang="en-US" dirty="0">
              <a:latin typeface="Avenir Black"/>
              <a:cs typeface="Avenir Black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879208" y="3376039"/>
            <a:ext cx="2187513" cy="1272135"/>
            <a:chOff x="6879208" y="3376039"/>
            <a:chExt cx="2187513" cy="1272135"/>
          </a:xfrm>
        </p:grpSpPr>
        <p:sp>
          <p:nvSpPr>
            <p:cNvPr id="56" name="Rectangle 55"/>
            <p:cNvSpPr/>
            <p:nvPr/>
          </p:nvSpPr>
          <p:spPr>
            <a:xfrm>
              <a:off x="6879208" y="3376039"/>
              <a:ext cx="2187513" cy="1272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9" name="Flowchart: Document 41"/>
            <p:cNvSpPr/>
            <p:nvPr/>
          </p:nvSpPr>
          <p:spPr>
            <a:xfrm>
              <a:off x="6946310" y="3446707"/>
              <a:ext cx="977427" cy="426793"/>
            </a:xfrm>
            <a:prstGeom prst="flowChartDocument">
              <a:avLst/>
            </a:prstGeom>
            <a:solidFill>
              <a:srgbClr val="FF3333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Developer Guides</a:t>
              </a:r>
              <a:endParaRPr lang="en-US" sz="105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0" name="Flowchart: Document 41"/>
            <p:cNvSpPr/>
            <p:nvPr/>
          </p:nvSpPr>
          <p:spPr>
            <a:xfrm>
              <a:off x="8003028" y="3446707"/>
              <a:ext cx="977427" cy="426793"/>
            </a:xfrm>
            <a:prstGeom prst="flowChartDocument">
              <a:avLst/>
            </a:prstGeom>
            <a:solidFill>
              <a:srgbClr val="FF3333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Integration Docs</a:t>
              </a:r>
              <a:endParaRPr lang="en-US" sz="105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946310" y="3965201"/>
              <a:ext cx="2034145" cy="2541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venir Book"/>
                  <a:cs typeface="Avenir Book"/>
                </a:rPr>
                <a:t>P</a:t>
              </a:r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re-Built Components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946310" y="4291979"/>
              <a:ext cx="2034145" cy="2541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Local Package Repository 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266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- Technology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27000" y="869938"/>
            <a:ext cx="6629399" cy="3703650"/>
          </a:xfrm>
        </p:spPr>
        <p:txBody>
          <a:bodyPr/>
          <a:lstStyle/>
          <a:p>
            <a:r>
              <a:rPr lang="en-US" dirty="0" smtClean="0"/>
              <a:t>Two distinct framework ecosystems supported: </a:t>
            </a:r>
            <a:r>
              <a:rPr lang="en-US" b="1" dirty="0" smtClean="0">
                <a:solidFill>
                  <a:srgbClr val="C91C15"/>
                </a:solidFill>
              </a:rPr>
              <a:t>Backbone/Marionette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C91C15"/>
                </a:solidFill>
              </a:rPr>
              <a:t>Angular.js</a:t>
            </a:r>
            <a:r>
              <a:rPr lang="en-US" dirty="0" smtClean="0"/>
              <a:t>, each with a complete reference architecture </a:t>
            </a:r>
          </a:p>
          <a:p>
            <a:r>
              <a:rPr lang="en-US" dirty="0" smtClean="0"/>
              <a:t>Our component-based reference architectures contain pre-integrated best-of-breed open source components selected through rigorous analysis:</a:t>
            </a:r>
          </a:p>
          <a:p>
            <a:pPr lvl="1"/>
            <a:r>
              <a:rPr lang="en-US" dirty="0" smtClean="0"/>
              <a:t>Reference application builds</a:t>
            </a:r>
          </a:p>
          <a:p>
            <a:pPr lvl="1"/>
            <a:r>
              <a:rPr lang="en-US" dirty="0" smtClean="0"/>
              <a:t>Developer productivity analysis</a:t>
            </a:r>
          </a:p>
          <a:p>
            <a:pPr lvl="1"/>
            <a:r>
              <a:rPr lang="en-US" dirty="0" smtClean="0"/>
              <a:t>Ease of integration with other components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u="sng" dirty="0" smtClean="0"/>
              <a:t>Real project experience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205" y="1202879"/>
            <a:ext cx="887768" cy="1213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347" y="2750125"/>
            <a:ext cx="1208535" cy="1208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490" y="1354675"/>
            <a:ext cx="1146460" cy="11464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739465" y="2585801"/>
            <a:ext cx="2048934" cy="0"/>
          </a:xfrm>
          <a:prstGeom prst="line">
            <a:avLst/>
          </a:prstGeom>
          <a:ln w="444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388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 - Methodology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27000" y="1044978"/>
            <a:ext cx="4842933" cy="352861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Utilize state of the industry automation and continuous integration / continuous delivery to reduce delivery timeline and cost</a:t>
            </a:r>
          </a:p>
          <a:p>
            <a:r>
              <a:rPr lang="en-US" dirty="0" smtClean="0"/>
              <a:t>Marry quality-first engineering principles</a:t>
            </a:r>
            <a:r>
              <a:rPr lang="en-US" dirty="0"/>
              <a:t> </a:t>
            </a:r>
            <a:r>
              <a:rPr lang="en-US" dirty="0" smtClean="0"/>
              <a:t>and lean DevOps with Accenture’s </a:t>
            </a:r>
            <a:r>
              <a:rPr lang="en-US" dirty="0"/>
              <a:t>battle-proven </a:t>
            </a:r>
            <a:r>
              <a:rPr lang="en-US" dirty="0" smtClean="0"/>
              <a:t>agile delivery methods to produce high quality</a:t>
            </a:r>
          </a:p>
          <a:p>
            <a:r>
              <a:rPr lang="en-US" dirty="0" smtClean="0"/>
              <a:t>Focus on working hand-in-hand with UX and creative teams in a unified agile process using prototype-driven development  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685146" y="1195566"/>
            <a:ext cx="2635510" cy="2842652"/>
            <a:chOff x="5947714" y="1195566"/>
            <a:chExt cx="2635510" cy="2842652"/>
          </a:xfrm>
        </p:grpSpPr>
        <p:sp>
          <p:nvSpPr>
            <p:cNvPr id="12" name="Oval 11"/>
            <p:cNvSpPr/>
            <p:nvPr/>
          </p:nvSpPr>
          <p:spPr>
            <a:xfrm>
              <a:off x="6631705" y="2762942"/>
              <a:ext cx="1274095" cy="1275276"/>
            </a:xfrm>
            <a:prstGeom prst="ellipse">
              <a:avLst/>
            </a:prstGeom>
            <a:solidFill>
              <a:srgbClr val="C91C15"/>
            </a:solidFill>
            <a:ln w="28575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-Medium"/>
                <a:cs typeface="DIN-Medium"/>
              </a:endParaRPr>
            </a:p>
          </p:txBody>
        </p:sp>
        <p:sp>
          <p:nvSpPr>
            <p:cNvPr id="13" name="Half Frame 12"/>
            <p:cNvSpPr>
              <a:spLocks noChangeAspect="1"/>
            </p:cNvSpPr>
            <p:nvPr/>
          </p:nvSpPr>
          <p:spPr>
            <a:xfrm>
              <a:off x="6848407" y="3586668"/>
              <a:ext cx="288600" cy="324875"/>
            </a:xfrm>
            <a:prstGeom prst="halfFrame">
              <a:avLst>
                <a:gd name="adj1" fmla="val 6605"/>
                <a:gd name="adj2" fmla="val 5202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DIN-Medium"/>
                <a:cs typeface="DIN-Medium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7028542" y="3169782"/>
              <a:ext cx="480610" cy="481056"/>
            </a:xfrm>
            <a:prstGeom prst="ellipse">
              <a:avLst/>
            </a:prstGeom>
            <a:solidFill>
              <a:srgbClr val="262626"/>
            </a:solidFill>
            <a:ln w="1905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b="1" dirty="0" smtClean="0">
                  <a:solidFill>
                    <a:schemeClr val="bg1"/>
                  </a:solidFill>
                  <a:latin typeface="DIN-Medium"/>
                  <a:cs typeface="DIN-Medium"/>
                </a:rPr>
                <a:t>Dev</a:t>
              </a:r>
              <a:r>
                <a:rPr lang="en-US" sz="600" b="1" dirty="0">
                  <a:solidFill>
                    <a:schemeClr val="bg1"/>
                  </a:solidFill>
                  <a:latin typeface="DIN-Medium"/>
                  <a:cs typeface="DIN-Medium"/>
                </a:rPr>
                <a:t/>
              </a:r>
              <a:br>
                <a:rPr lang="en-US" sz="600" b="1" dirty="0">
                  <a:solidFill>
                    <a:schemeClr val="bg1"/>
                  </a:solidFill>
                  <a:latin typeface="DIN-Medium"/>
                  <a:cs typeface="DIN-Medium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DIN-Medium"/>
                  <a:cs typeface="DIN-Medium"/>
                </a:rPr>
                <a:t>Sprint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8169" y="2992686"/>
              <a:ext cx="81091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302483">
                <a:spcAft>
                  <a:spcPts val="281"/>
                </a:spcAft>
                <a:buSzPct val="100000"/>
              </a:pPr>
              <a:r>
                <a:rPr lang="en-US" sz="600" dirty="0">
                  <a:solidFill>
                    <a:schemeClr val="bg1"/>
                  </a:solidFill>
                  <a:latin typeface="DIN-Medium"/>
                  <a:cs typeface="DIN-Medium"/>
                </a:rPr>
                <a:t>Development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76679" y="3715175"/>
              <a:ext cx="642002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302483">
                <a:spcAft>
                  <a:spcPts val="281"/>
                </a:spcAft>
                <a:buSzPct val="100000"/>
              </a:pPr>
              <a:r>
                <a:rPr lang="en-US" sz="600" dirty="0">
                  <a:solidFill>
                    <a:schemeClr val="bg1"/>
                  </a:solidFill>
                  <a:latin typeface="DIN-Medium"/>
                  <a:cs typeface="DIN-Medium"/>
                </a:rPr>
                <a:t>QA Cycles</a:t>
              </a:r>
            </a:p>
          </p:txBody>
        </p:sp>
        <p:sp>
          <p:nvSpPr>
            <p:cNvPr id="17" name="Half Frame 16"/>
            <p:cNvSpPr>
              <a:spLocks noChangeAspect="1"/>
            </p:cNvSpPr>
            <p:nvPr/>
          </p:nvSpPr>
          <p:spPr>
            <a:xfrm rot="10800000">
              <a:off x="7446893" y="2930402"/>
              <a:ext cx="288600" cy="337876"/>
            </a:xfrm>
            <a:prstGeom prst="halfFrame">
              <a:avLst>
                <a:gd name="adj1" fmla="val 6605"/>
                <a:gd name="adj2" fmla="val 5202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DIN-Medium"/>
                <a:cs typeface="DIN-Medium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631705" y="1195566"/>
              <a:ext cx="1274095" cy="127527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2626"/>
                </a:solidFill>
                <a:latin typeface="DIN-Medium"/>
                <a:cs typeface="DIN-Medium"/>
              </a:endParaRPr>
            </a:p>
          </p:txBody>
        </p:sp>
        <p:sp>
          <p:nvSpPr>
            <p:cNvPr id="20" name="Half Frame 19"/>
            <p:cNvSpPr>
              <a:spLocks noChangeAspect="1"/>
            </p:cNvSpPr>
            <p:nvPr/>
          </p:nvSpPr>
          <p:spPr>
            <a:xfrm>
              <a:off x="6848406" y="2019290"/>
              <a:ext cx="288600" cy="314462"/>
            </a:xfrm>
            <a:prstGeom prst="halfFrame">
              <a:avLst>
                <a:gd name="adj1" fmla="val 6605"/>
                <a:gd name="adj2" fmla="val 5202"/>
              </a:avLst>
            </a:prstGeom>
            <a:solidFill>
              <a:schemeClr val="bg1"/>
            </a:solidFill>
            <a:ln w="19050" cmpd="sng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DIN-Medium"/>
                <a:cs typeface="DIN-Medium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7028542" y="1602406"/>
              <a:ext cx="480610" cy="4810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DIN-Medium"/>
                  <a:cs typeface="DIN-Medium"/>
                </a:rPr>
                <a:t>UX</a:t>
              </a:r>
              <a:br>
                <a:rPr lang="en-US" sz="600" b="1" dirty="0">
                  <a:solidFill>
                    <a:schemeClr val="bg1"/>
                  </a:solidFill>
                  <a:latin typeface="DIN-Medium"/>
                  <a:cs typeface="DIN-Medium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DIN-Medium"/>
                  <a:cs typeface="DIN-Medium"/>
                </a:rPr>
                <a:t>Sprint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68169" y="1425308"/>
              <a:ext cx="810919" cy="92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defTabSz="302483">
                <a:spcAft>
                  <a:spcPts val="281"/>
                </a:spcAft>
                <a:buSzPct val="100000"/>
              </a:pPr>
              <a:r>
                <a:rPr lang="en-US" sz="600" dirty="0">
                  <a:solidFill>
                    <a:srgbClr val="262626"/>
                  </a:solidFill>
                  <a:latin typeface="DIN-Medium"/>
                  <a:cs typeface="DIN-Medium"/>
                </a:rPr>
                <a:t>Interaction Design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76679" y="2147799"/>
              <a:ext cx="642002" cy="92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 defTabSz="302483">
                <a:spcAft>
                  <a:spcPts val="281"/>
                </a:spcAft>
                <a:buSzPct val="100000"/>
              </a:pPr>
              <a:r>
                <a:rPr lang="en-US" sz="600" dirty="0">
                  <a:solidFill>
                    <a:srgbClr val="262626"/>
                  </a:solidFill>
                  <a:latin typeface="DIN-Medium"/>
                  <a:cs typeface="DIN-Medium"/>
                </a:rPr>
                <a:t>Visual Design</a:t>
              </a:r>
            </a:p>
          </p:txBody>
        </p:sp>
        <p:sp>
          <p:nvSpPr>
            <p:cNvPr id="24" name="Half Frame 23"/>
            <p:cNvSpPr>
              <a:spLocks noChangeAspect="1"/>
            </p:cNvSpPr>
            <p:nvPr/>
          </p:nvSpPr>
          <p:spPr>
            <a:xfrm rot="10800000">
              <a:off x="7446892" y="1374997"/>
              <a:ext cx="288600" cy="325900"/>
            </a:xfrm>
            <a:prstGeom prst="halfFrame">
              <a:avLst>
                <a:gd name="adj1" fmla="val 6605"/>
                <a:gd name="adj2" fmla="val 5202"/>
              </a:avLst>
            </a:prstGeom>
            <a:solidFill>
              <a:schemeClr val="bg1"/>
            </a:solidFill>
            <a:ln w="19050" cmpd="sng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DIN-Medium"/>
                <a:cs typeface="DIN-Medium"/>
              </a:endParaRPr>
            </a:p>
          </p:txBody>
        </p:sp>
        <p:sp>
          <p:nvSpPr>
            <p:cNvPr id="26" name="Circular Arrow 25"/>
            <p:cNvSpPr/>
            <p:nvPr/>
          </p:nvSpPr>
          <p:spPr>
            <a:xfrm rot="16200000" flipV="1">
              <a:off x="7391233" y="1971808"/>
              <a:ext cx="1016000" cy="1367982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" name="Circular Arrow 26"/>
            <p:cNvSpPr/>
            <p:nvPr/>
          </p:nvSpPr>
          <p:spPr>
            <a:xfrm rot="16200000" flipH="1">
              <a:off x="6123705" y="1971808"/>
              <a:ext cx="1016000" cy="1367982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8317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99" y="101204"/>
            <a:ext cx="8944526" cy="457596"/>
          </a:xfrm>
        </p:spPr>
        <p:txBody>
          <a:bodyPr/>
          <a:lstStyle/>
          <a:p>
            <a:r>
              <a:rPr lang="en-US" dirty="0" smtClean="0"/>
              <a:t>Deliver – Everyone is Agile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27001" y="1044978"/>
            <a:ext cx="4250266" cy="3528610"/>
          </a:xfrm>
        </p:spPr>
        <p:txBody>
          <a:bodyPr>
            <a:normAutofit/>
          </a:bodyPr>
          <a:lstStyle/>
          <a:p>
            <a:r>
              <a:rPr lang="en-US" dirty="0" smtClean="0"/>
              <a:t>NOT a traditional agency model where creative takes up 70% of the time and development and QA are an afterthought</a:t>
            </a:r>
          </a:p>
          <a:p>
            <a:r>
              <a:rPr lang="en-US" dirty="0" smtClean="0"/>
              <a:t>Fully integrated agile processes across UX, architecture, development, functional and QA: leveraging Accenture’s integrated capabilities or working with a partner of your choosing</a:t>
            </a:r>
          </a:p>
          <a:p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21783604"/>
              </p:ext>
            </p:extLst>
          </p:nvPr>
        </p:nvGraphicFramePr>
        <p:xfrm>
          <a:off x="4812844" y="782713"/>
          <a:ext cx="4164625" cy="969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504448" y="708266"/>
            <a:ext cx="4597217" cy="1074945"/>
            <a:chOff x="4474308" y="996133"/>
            <a:chExt cx="4597217" cy="1074945"/>
          </a:xfrm>
          <a:effectLst/>
        </p:grpSpPr>
        <p:sp>
          <p:nvSpPr>
            <p:cNvPr id="8" name="Oval 7"/>
            <p:cNvSpPr/>
            <p:nvPr/>
          </p:nvSpPr>
          <p:spPr>
            <a:xfrm>
              <a:off x="4474308" y="996133"/>
              <a:ext cx="4597217" cy="1074945"/>
            </a:xfrm>
            <a:prstGeom prst="ellipse">
              <a:avLst/>
            </a:prstGeom>
            <a:noFill/>
            <a:ln w="635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5147555" y="1153555"/>
              <a:ext cx="3250723" cy="760101"/>
            </a:xfrm>
            <a:prstGeom prst="line">
              <a:avLst/>
            </a:prstGeom>
            <a:ln w="603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500729601"/>
              </p:ext>
            </p:extLst>
          </p:nvPr>
        </p:nvGraphicFramePr>
        <p:xfrm>
          <a:off x="4707467" y="1888020"/>
          <a:ext cx="4217662" cy="2707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43830668"/>
              </p:ext>
            </p:extLst>
          </p:nvPr>
        </p:nvGraphicFramePr>
        <p:xfrm>
          <a:off x="5374362" y="2296234"/>
          <a:ext cx="2959476" cy="1899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597966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- Technology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28</a:t>
            </a:fld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0" y="66244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CC0000"/>
                </a:solidFill>
                <a:latin typeface="Avenir Next Regular"/>
                <a:cs typeface="Avenir Next Regular"/>
              </a:rPr>
              <a:t>Modern Web Architecture requires a journey toward the next generation of agile development methods, DevOps capabilities, and quality-first engineering principles</a:t>
            </a:r>
            <a:endParaRPr lang="en-US" sz="1400" i="1" dirty="0">
              <a:solidFill>
                <a:srgbClr val="CC0000"/>
              </a:solidFill>
              <a:latin typeface="Avenir Next Regular"/>
              <a:cs typeface="Avenir Next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8537" y="1403656"/>
            <a:ext cx="551107" cy="45813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096" y="1494525"/>
            <a:ext cx="464414" cy="360301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69240" y="2145086"/>
            <a:ext cx="138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Developer cuts feature branch, writes tests, writes code, and submits for review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812933" y="1348327"/>
            <a:ext cx="4045231" cy="1091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03" name="Down Arrow 102"/>
          <p:cNvSpPr/>
          <p:nvPr/>
        </p:nvSpPr>
        <p:spPr bwMode="auto">
          <a:xfrm rot="5400000" flipV="1">
            <a:off x="1602894" y="1548370"/>
            <a:ext cx="337701" cy="238930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Regular"/>
              <a:cs typeface="Avenir Next Regular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814773" y="1854826"/>
            <a:ext cx="16327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Grunt runs automated </a:t>
            </a:r>
            <a:r>
              <a:rPr lang="en-US" sz="8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mocha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behavior with </a:t>
            </a:r>
            <a:r>
              <a:rPr lang="en-US" sz="8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chai</a:t>
            </a:r>
            <a:r>
              <a:rPr lang="en-US" sz="8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assertions and unit tests via </a:t>
            </a:r>
            <a:r>
              <a:rPr lang="en-US" sz="8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phantomjs</a:t>
            </a:r>
            <a:r>
              <a:rPr lang="en-US" sz="8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&amp; </a:t>
            </a:r>
            <a:r>
              <a:rPr lang="en-US" sz="8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casperjs</a:t>
            </a:r>
            <a:endParaRPr lang="en-US" sz="800" b="1" dirty="0">
              <a:solidFill>
                <a:schemeClr val="accent4">
                  <a:lumMod val="7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784793" y="1906795"/>
            <a:ext cx="10945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Grunt</a:t>
            </a:r>
            <a:r>
              <a:rPr lang="en-US" sz="9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provides Automated task scripting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7851532" y="2551789"/>
            <a:ext cx="786636" cy="918283"/>
            <a:chOff x="8210070" y="2763089"/>
            <a:chExt cx="933930" cy="1631111"/>
          </a:xfrm>
        </p:grpSpPr>
        <p:sp>
          <p:nvSpPr>
            <p:cNvPr id="107" name="Down Arrow 106"/>
            <p:cNvSpPr/>
            <p:nvPr/>
          </p:nvSpPr>
          <p:spPr bwMode="auto">
            <a:xfrm rot="10800000" flipV="1">
              <a:off x="8210070" y="2763093"/>
              <a:ext cx="933930" cy="1631107"/>
            </a:xfrm>
            <a:prstGeom prst="downArrow">
              <a:avLst/>
            </a:prstGeom>
            <a:solidFill>
              <a:srgbClr val="CC0000"/>
            </a:solidFill>
            <a:ln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 rot="5400000">
              <a:off x="7975967" y="3188317"/>
              <a:ext cx="1398566" cy="548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  <a:latin typeface="Avenir Next Regular"/>
                  <a:cs typeface="Avenir Next Regular"/>
                </a:rPr>
                <a:t>Passes Automated QA</a:t>
              </a:r>
              <a:endParaRPr lang="en-US" sz="800" dirty="0">
                <a:solidFill>
                  <a:schemeClr val="bg1"/>
                </a:solidFill>
                <a:latin typeface="Avenir Next Regular"/>
                <a:cs typeface="Avenir Next Regular"/>
              </a:endParaRPr>
            </a:p>
          </p:txBody>
        </p:sp>
      </p:grpSp>
      <p:pic>
        <p:nvPicPr>
          <p:cNvPr id="109" name="Picture 2" descr="http://connect.icrossing.co.uk/wp-content/uploads/2013/04/DesktopMobil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5400" y="3530018"/>
            <a:ext cx="1717532" cy="51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Down Arrow 109"/>
          <p:cNvSpPr/>
          <p:nvPr/>
        </p:nvSpPr>
        <p:spPr bwMode="auto">
          <a:xfrm rot="16200000" flipV="1">
            <a:off x="7444279" y="3567598"/>
            <a:ext cx="477217" cy="460001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039630" y="1515579"/>
            <a:ext cx="78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Jenkins</a:t>
            </a:r>
            <a:r>
              <a:rPr lang="en-US" sz="9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begins automated build &amp; deploy process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447551" y="1931303"/>
            <a:ext cx="14106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JS Hint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runs code quality tests and </a:t>
            </a:r>
            <a:r>
              <a:rPr lang="en-US" sz="900" b="1" dirty="0">
                <a:solidFill>
                  <a:srgbClr val="C91C15"/>
                </a:solidFill>
                <a:latin typeface="Avenir Next Regular"/>
                <a:cs typeface="Avenir Next Regular"/>
              </a:rPr>
              <a:t>P</a:t>
            </a:r>
            <a:r>
              <a:rPr lang="en-US" sz="9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lato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 runs code analyses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904" y="3498779"/>
            <a:ext cx="828980" cy="643139"/>
          </a:xfrm>
          <a:prstGeom prst="rect">
            <a:avLst/>
          </a:prstGeom>
          <a:ln w="28575" cmpd="sng">
            <a:solidFill>
              <a:srgbClr val="CC0000"/>
            </a:solidFill>
          </a:ln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43" y="1395871"/>
            <a:ext cx="813002" cy="701813"/>
          </a:xfrm>
          <a:prstGeom prst="rect">
            <a:avLst/>
          </a:prstGeom>
          <a:ln w="28575" cmpd="sng">
            <a:solidFill>
              <a:srgbClr val="CC0000"/>
            </a:solidFill>
          </a:ln>
        </p:spPr>
      </p:pic>
      <p:sp>
        <p:nvSpPr>
          <p:cNvPr id="115" name="TextBox 114"/>
          <p:cNvSpPr txBox="1"/>
          <p:nvPr/>
        </p:nvSpPr>
        <p:spPr>
          <a:xfrm>
            <a:off x="596472" y="4048356"/>
            <a:ext cx="10558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Feedback is passed to developers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16" name="Down Arrow 115"/>
          <p:cNvSpPr/>
          <p:nvPr/>
        </p:nvSpPr>
        <p:spPr bwMode="auto">
          <a:xfrm rot="16200000" flipV="1">
            <a:off x="1607699" y="3445082"/>
            <a:ext cx="477217" cy="494032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231993" y="4209049"/>
            <a:ext cx="2903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QA Testers test on multiple devices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18" name="Down Arrow 117"/>
          <p:cNvSpPr/>
          <p:nvPr/>
        </p:nvSpPr>
        <p:spPr bwMode="auto">
          <a:xfrm flipV="1">
            <a:off x="808552" y="2958560"/>
            <a:ext cx="615114" cy="352155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6059431" y="1492770"/>
            <a:ext cx="444654" cy="318409"/>
            <a:chOff x="6673844" y="1481449"/>
            <a:chExt cx="805577" cy="723951"/>
          </a:xfrm>
        </p:grpSpPr>
        <p:sp>
          <p:nvSpPr>
            <p:cNvPr id="120" name="Oval 119"/>
            <p:cNvSpPr/>
            <p:nvPr/>
          </p:nvSpPr>
          <p:spPr>
            <a:xfrm>
              <a:off x="6722114" y="1481449"/>
              <a:ext cx="694686" cy="723951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673844" y="1647871"/>
              <a:ext cx="805577" cy="41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chemeClr val="bg1">
                      <a:lumMod val="95000"/>
                    </a:schemeClr>
                  </a:solidFill>
                  <a:latin typeface="Avenir Next Regular"/>
                  <a:cs typeface="Avenir Next Regular"/>
                </a:rPr>
                <a:t>mocha</a:t>
              </a:r>
              <a:endParaRPr lang="en-US" sz="600" b="1" dirty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endParaRPr>
            </a:p>
          </p:txBody>
        </p:sp>
      </p:grpSp>
      <p:sp>
        <p:nvSpPr>
          <p:cNvPr id="122" name="Down Arrow 121"/>
          <p:cNvSpPr/>
          <p:nvPr/>
        </p:nvSpPr>
        <p:spPr bwMode="auto">
          <a:xfrm rot="5400000" flipV="1">
            <a:off x="7396401" y="1589760"/>
            <a:ext cx="215600" cy="119125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428" y="1471531"/>
            <a:ext cx="434781" cy="365155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7585570" y="4048356"/>
            <a:ext cx="1329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Code is packaged &amp; readied for deploy by </a:t>
            </a:r>
            <a:r>
              <a:rPr lang="en-US" sz="10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Grunt</a:t>
            </a:r>
            <a:endParaRPr lang="en-US" sz="1000" b="1" dirty="0">
              <a:solidFill>
                <a:schemeClr val="accent4">
                  <a:lumMod val="7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618175" y="2079232"/>
            <a:ext cx="136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Check-in merged to </a:t>
            </a:r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Phabricator</a:t>
            </a:r>
            <a:r>
              <a:rPr lang="en-US" sz="9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for pre-commit review by senior developers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3327" y="3659660"/>
            <a:ext cx="351882" cy="376547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5650464" y="4157951"/>
            <a:ext cx="1847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Code is deployed to environments by </a:t>
            </a:r>
            <a:r>
              <a:rPr lang="en-US" sz="10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Jenkins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via </a:t>
            </a:r>
            <a:r>
              <a:rPr lang="en-US" sz="1000" b="1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Docker</a:t>
            </a:r>
            <a:endParaRPr lang="en-US" sz="1000" b="1" dirty="0">
              <a:solidFill>
                <a:srgbClr val="CA2F31"/>
              </a:solidFill>
              <a:latin typeface="Avenir Next Regular"/>
              <a:cs typeface="Avenir Next Regular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587" y="3500782"/>
            <a:ext cx="699957" cy="581867"/>
          </a:xfrm>
          <a:prstGeom prst="rect">
            <a:avLst/>
          </a:prstGeom>
        </p:spPr>
      </p:pic>
      <p:sp>
        <p:nvSpPr>
          <p:cNvPr id="129" name="Down Arrow 128"/>
          <p:cNvSpPr/>
          <p:nvPr/>
        </p:nvSpPr>
        <p:spPr bwMode="auto">
          <a:xfrm rot="16200000" flipV="1">
            <a:off x="5230836" y="3630641"/>
            <a:ext cx="477217" cy="333917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5199" y="1574848"/>
            <a:ext cx="589306" cy="190917"/>
          </a:xfrm>
          <a:prstGeom prst="rect">
            <a:avLst/>
          </a:prstGeom>
        </p:spPr>
      </p:pic>
      <p:sp>
        <p:nvSpPr>
          <p:cNvPr id="131" name="Down Arrow 130"/>
          <p:cNvSpPr/>
          <p:nvPr/>
        </p:nvSpPr>
        <p:spPr bwMode="auto">
          <a:xfrm rot="5400000" flipV="1">
            <a:off x="2742708" y="1561583"/>
            <a:ext cx="337701" cy="238930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Regular"/>
              <a:cs typeface="Avenir Next Regular"/>
            </a:endParaRPr>
          </a:p>
        </p:txBody>
      </p:sp>
      <p:sp>
        <p:nvSpPr>
          <p:cNvPr id="132" name="Down Arrow 131"/>
          <p:cNvSpPr/>
          <p:nvPr/>
        </p:nvSpPr>
        <p:spPr bwMode="auto">
          <a:xfrm rot="5400000" flipV="1">
            <a:off x="3768248" y="1551030"/>
            <a:ext cx="337701" cy="238930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Regular"/>
              <a:cs typeface="Avenir Next Regular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19796" y="1909665"/>
            <a:ext cx="98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Once code review is approved, </a:t>
            </a:r>
            <a:r>
              <a:rPr lang="en-US" sz="900" b="1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git</a:t>
            </a:r>
            <a:r>
              <a:rPr lang="en-US" sz="900" dirty="0" smtClean="0">
                <a:solidFill>
                  <a:schemeClr val="accent4">
                    <a:lumMod val="75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is used to push the code update to development branch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176" y="1370193"/>
            <a:ext cx="394352" cy="34266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863" y="1637729"/>
            <a:ext cx="208643" cy="25597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190" y="1426431"/>
            <a:ext cx="866252" cy="582443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93" y="3530018"/>
            <a:ext cx="869658" cy="43482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4773" y="3530018"/>
            <a:ext cx="1053862" cy="594587"/>
          </a:xfrm>
          <a:prstGeom prst="rect">
            <a:avLst/>
          </a:prstGeom>
        </p:spPr>
      </p:pic>
      <p:sp>
        <p:nvSpPr>
          <p:cNvPr id="139" name="Down Arrow 138"/>
          <p:cNvSpPr/>
          <p:nvPr/>
        </p:nvSpPr>
        <p:spPr bwMode="auto">
          <a:xfrm rot="5400000" flipV="1">
            <a:off x="5667187" y="1561583"/>
            <a:ext cx="337701" cy="238930"/>
          </a:xfrm>
          <a:prstGeom prst="down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Regular"/>
              <a:cs typeface="Avenir Next Regular"/>
            </a:endParaRPr>
          </a:p>
        </p:txBody>
      </p:sp>
      <p:sp>
        <p:nvSpPr>
          <p:cNvPr id="140" name="Left-Right Arrow 139"/>
          <p:cNvSpPr/>
          <p:nvPr/>
        </p:nvSpPr>
        <p:spPr>
          <a:xfrm rot="8297619">
            <a:off x="4754626" y="2492956"/>
            <a:ext cx="438651" cy="319920"/>
          </a:xfrm>
          <a:prstGeom prst="leftRight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80000"/>
              </a:lnSpc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689" y="1263628"/>
            <a:ext cx="444848" cy="476031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32" y="2689233"/>
            <a:ext cx="588433" cy="22902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545" y="2903081"/>
            <a:ext cx="391578" cy="391578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876" y="1423571"/>
            <a:ext cx="704150" cy="508625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4973951" y="2648328"/>
            <a:ext cx="141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Code artifacts, including applications are stored/retrieved in </a:t>
            </a:r>
            <a:r>
              <a:rPr lang="en-US" sz="9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NPM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 and </a:t>
            </a:r>
            <a:r>
              <a:rPr lang="en-US" sz="9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Bower </a:t>
            </a:r>
            <a:endParaRPr lang="en-US" sz="900" b="1" dirty="0">
              <a:solidFill>
                <a:srgbClr val="C91C15"/>
              </a:solidFill>
              <a:latin typeface="Avenir Next Regular"/>
              <a:cs typeface="Avenir Next Regular"/>
            </a:endParaRP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32" y="2995371"/>
            <a:ext cx="414122" cy="1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82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- Methodology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27000" y="869938"/>
            <a:ext cx="5169369" cy="370365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B51C15"/>
                </a:solidFill>
              </a:rPr>
              <a:t>JavaScript is a first-class citizen, not an afterthought!</a:t>
            </a:r>
          </a:p>
          <a:p>
            <a:r>
              <a:rPr lang="en-US" dirty="0" smtClean="0"/>
              <a:t>Test Driven Development increases understanding of the objectives for code before it’s written</a:t>
            </a:r>
          </a:p>
          <a:p>
            <a:r>
              <a:rPr lang="en-US" dirty="0" smtClean="0"/>
              <a:t>Continuous Everything: code analyses, full automated unit/functional regression, and optimization with each development branch push</a:t>
            </a:r>
          </a:p>
          <a:p>
            <a:r>
              <a:rPr lang="en-US" dirty="0" smtClean="0"/>
              <a:t>Pre-commit code review ensures good code before that code is inflicted upon others</a:t>
            </a:r>
          </a:p>
          <a:p>
            <a:endParaRPr lang="en-US" dirty="0"/>
          </a:p>
        </p:txBody>
      </p:sp>
      <p:pic>
        <p:nvPicPr>
          <p:cNvPr id="6" name="Picture 5" descr="Screen Shot 2014-12-11 at 10.53.53 P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75" y="1826343"/>
            <a:ext cx="3698825" cy="28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91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 smtClean="0"/>
              <a:t>The Opportunity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469292" y="4563573"/>
            <a:ext cx="5589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91C15"/>
                </a:solidFill>
                <a:latin typeface="Helvetica Light"/>
                <a:cs typeface="Helvetica Light"/>
              </a:rPr>
              <a:t>What do </a:t>
            </a:r>
            <a:r>
              <a:rPr lang="en-US" sz="2800" i="1" u="sng" dirty="0" smtClean="0">
                <a:solidFill>
                  <a:srgbClr val="C91C15"/>
                </a:solidFill>
                <a:latin typeface="Helvetica Light"/>
                <a:cs typeface="Helvetica Light"/>
              </a:rPr>
              <a:t>your stakeholders</a:t>
            </a:r>
            <a:r>
              <a:rPr lang="en-US" sz="2800" i="1" dirty="0" smtClean="0">
                <a:solidFill>
                  <a:srgbClr val="C91C15"/>
                </a:solidFill>
                <a:latin typeface="Helvetica Light"/>
                <a:cs typeface="Helvetica Light"/>
              </a:rPr>
              <a:t> want?</a:t>
            </a:r>
            <a:endParaRPr lang="en-US" sz="2800" i="1" dirty="0">
              <a:solidFill>
                <a:srgbClr val="C91C15"/>
              </a:solidFill>
              <a:latin typeface="Helvetica Light"/>
              <a:cs typeface="Helvetica Ligh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0399" y="1358871"/>
            <a:ext cx="3134959" cy="271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2000" b="0" i="0" kern="1200" smtClean="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800" b="0" i="0" kern="1200" smtClean="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400" b="0" i="0" kern="1200" smtClean="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400" b="0" i="0" kern="1200">
                <a:solidFill>
                  <a:schemeClr val="tx2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Avenir Light"/>
                <a:cs typeface="Avenir Light"/>
              </a:rPr>
              <a:t>Web applications ‘feel’ and behave like native apps</a:t>
            </a:r>
          </a:p>
          <a:p>
            <a:pPr marL="0" indent="0" algn="ctr">
              <a:buFont typeface="Arial"/>
              <a:buNone/>
            </a:pPr>
            <a:endParaRPr lang="en-US" dirty="0" smtClean="0">
              <a:latin typeface="Avenir Light"/>
              <a:cs typeface="Avenir Light"/>
            </a:endParaRPr>
          </a:p>
          <a:p>
            <a:pPr marL="0" indent="0" algn="ctr">
              <a:buFont typeface="Arial"/>
              <a:buNone/>
            </a:pPr>
            <a:endParaRPr lang="en-US" dirty="0" smtClean="0">
              <a:latin typeface="Avenir Light"/>
              <a:cs typeface="Avenir Light"/>
            </a:endParaRPr>
          </a:p>
          <a:p>
            <a:pPr marL="0" indent="0" algn="ctr">
              <a:buFont typeface="Arial"/>
              <a:buNone/>
            </a:pPr>
            <a:r>
              <a:rPr lang="en-US" dirty="0" smtClean="0">
                <a:latin typeface="Avenir Light"/>
                <a:cs typeface="Avenir Light"/>
              </a:rPr>
              <a:t>Faster development cycles are possible</a:t>
            </a:r>
          </a:p>
          <a:p>
            <a:pPr marL="0" indent="0" algn="ctr">
              <a:buFont typeface="Arial"/>
              <a:buNone/>
            </a:pP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5557" y="1133977"/>
            <a:ext cx="4233332" cy="3055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2400" b="0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2000" b="0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600" b="0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6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Avenir Light"/>
                <a:cs typeface="Avenir Light"/>
              </a:rPr>
              <a:t>Support multiple channels with a single codebase and a single technology stack</a:t>
            </a:r>
          </a:p>
          <a:p>
            <a:pPr marL="0" indent="0" algn="ctr">
              <a:buFont typeface="Arial"/>
              <a:buNone/>
            </a:pPr>
            <a:endParaRPr lang="en-US" sz="2000" dirty="0">
              <a:latin typeface="Avenir Light"/>
              <a:cs typeface="Avenir Light"/>
            </a:endParaRPr>
          </a:p>
          <a:p>
            <a:pPr marL="0" indent="0" algn="ctr">
              <a:buFont typeface="Arial"/>
              <a:buNone/>
            </a:pPr>
            <a:endParaRPr lang="en-US" sz="2000" dirty="0" smtClean="0">
              <a:latin typeface="Avenir Light"/>
              <a:cs typeface="Avenir Light"/>
            </a:endParaRPr>
          </a:p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Avenir Light"/>
                <a:cs typeface="Avenir Light"/>
              </a:rPr>
              <a:t>Technology that enables strategy and design; Tech is no longer the org who says ‘no’ to everything</a:t>
            </a:r>
            <a:endParaRPr lang="en-US" sz="20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71712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99" y="101204"/>
            <a:ext cx="8944526" cy="482996"/>
          </a:xfrm>
        </p:spPr>
        <p:txBody>
          <a:bodyPr/>
          <a:lstStyle/>
          <a:p>
            <a:r>
              <a:rPr lang="en-US" dirty="0" smtClean="0"/>
              <a:t>Deliver - Test Automation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8448" y="3766943"/>
            <a:ext cx="8515351" cy="644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69641" y="2143770"/>
            <a:ext cx="2520952" cy="1485376"/>
          </a:xfrm>
          <a:prstGeom prst="rect">
            <a:avLst/>
          </a:prstGeom>
          <a:solidFill>
            <a:srgbClr val="9C1C1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34668" y="2540003"/>
            <a:ext cx="2379132" cy="1158468"/>
          </a:xfrm>
          <a:prstGeom prst="rect">
            <a:avLst/>
          </a:prstGeom>
          <a:solidFill>
            <a:srgbClr val="33996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Chrome</a:t>
            </a:r>
          </a:p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Firefox</a:t>
            </a:r>
          </a:p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Safari</a:t>
            </a:r>
          </a:p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Internet Explorer</a:t>
            </a:r>
          </a:p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Appium (iOS, Android)</a:t>
            </a:r>
          </a:p>
          <a:p>
            <a:pPr algn="ctr"/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6434668" y="2146302"/>
            <a:ext cx="2379131" cy="304800"/>
          </a:xfrm>
          <a:prstGeom prst="rect">
            <a:avLst/>
          </a:prstGeom>
          <a:solidFill>
            <a:srgbClr val="9C1C1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Regular"/>
                <a:cs typeface="Avenir Next Regular"/>
              </a:rPr>
              <a:t>PhantomJS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795" y="3807601"/>
            <a:ext cx="1993900" cy="54968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014132" y="2146302"/>
            <a:ext cx="3344335" cy="1526775"/>
            <a:chOff x="3014132" y="2146302"/>
            <a:chExt cx="3344335" cy="1526775"/>
          </a:xfrm>
        </p:grpSpPr>
        <p:sp>
          <p:nvSpPr>
            <p:cNvPr id="13" name="Right Arrow 12"/>
            <p:cNvSpPr/>
            <p:nvPr/>
          </p:nvSpPr>
          <p:spPr>
            <a:xfrm>
              <a:off x="3014132" y="2451102"/>
              <a:ext cx="668865" cy="838228"/>
            </a:xfrm>
            <a:prstGeom prst="rightArrow">
              <a:avLst/>
            </a:prstGeom>
            <a:solidFill>
              <a:srgbClr val="CC0000"/>
            </a:solidFill>
            <a:ln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lnSpc>
                  <a:spcPct val="80000"/>
                </a:lnSpc>
              </a:pP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765796" y="2451102"/>
              <a:ext cx="592671" cy="838228"/>
            </a:xfrm>
            <a:prstGeom prst="rightArrow">
              <a:avLst/>
            </a:prstGeom>
            <a:solidFill>
              <a:srgbClr val="CC0000"/>
            </a:solidFill>
            <a:ln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lnSpc>
                  <a:spcPct val="80000"/>
                </a:lnSpc>
              </a:pP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975097" y="2146302"/>
              <a:ext cx="1562101" cy="1526775"/>
              <a:chOff x="3975097" y="2146302"/>
              <a:chExt cx="1562101" cy="152677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975097" y="2616188"/>
                <a:ext cx="1562101" cy="347134"/>
              </a:xfrm>
              <a:prstGeom prst="rect">
                <a:avLst/>
              </a:prstGeom>
              <a:solidFill>
                <a:srgbClr val="9C1C15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venir Next Regular"/>
                    <a:cs typeface="Avenir Next Regular"/>
                  </a:rPr>
                  <a:t>WebdriverJS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975097" y="3355591"/>
                <a:ext cx="1562101" cy="317486"/>
              </a:xfrm>
              <a:prstGeom prst="rect">
                <a:avLst/>
              </a:prstGeom>
              <a:solidFill>
                <a:srgbClr val="339966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venir Next Regular"/>
                    <a:cs typeface="Avenir Next Regular"/>
                  </a:rPr>
                  <a:t>Selenium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983564" y="2146302"/>
                <a:ext cx="1549403" cy="356904"/>
              </a:xfrm>
              <a:prstGeom prst="rect">
                <a:avLst/>
              </a:prstGeom>
              <a:solidFill>
                <a:srgbClr val="9C1C15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venir Next Regular"/>
                    <a:cs typeface="Avenir Next Regular"/>
                  </a:rPr>
                  <a:t>CasperJS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61482" y="2821617"/>
                <a:ext cx="457965" cy="584776"/>
              </a:xfrm>
              <a:prstGeom prst="rect">
                <a:avLst/>
              </a:prstGeom>
              <a:noFill/>
              <a:ln w="66675"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>
                    <a:ln w="25400" cmpd="sng">
                      <a:solidFill>
                        <a:schemeClr val="bg1"/>
                      </a:solidFill>
                    </a:ln>
                    <a:solidFill>
                      <a:srgbClr val="C91C15"/>
                    </a:solidFill>
                    <a:latin typeface="Avenir Next"/>
                  </a:rPr>
                  <a:t>+</a:t>
                </a:r>
                <a:endParaRPr lang="en-US" sz="3200" b="1" dirty="0">
                  <a:ln w="25400" cmpd="sng">
                    <a:solidFill>
                      <a:schemeClr val="bg1"/>
                    </a:solidFill>
                  </a:ln>
                  <a:solidFill>
                    <a:srgbClr val="C91C15"/>
                  </a:solidFill>
                  <a:latin typeface="Avenir Next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27509" y="3397926"/>
                <a:ext cx="258892" cy="234297"/>
              </a:xfrm>
              <a:prstGeom prst="rect">
                <a:avLst/>
              </a:prstGeom>
            </p:spPr>
          </p:pic>
        </p:grp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66906"/>
              </p:ext>
            </p:extLst>
          </p:nvPr>
        </p:nvGraphicFramePr>
        <p:xfrm>
          <a:off x="298447" y="2136379"/>
          <a:ext cx="2492145" cy="14833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4179"/>
                <a:gridCol w="17079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Tool</a:t>
                      </a:r>
                      <a:endParaRPr lang="en-US" sz="1000" b="1" u="sng" dirty="0">
                        <a:solidFill>
                          <a:schemeClr val="bg1">
                            <a:lumMod val="95000"/>
                          </a:schemeClr>
                        </a:solidFill>
                        <a:latin typeface="Avenir Next Regular"/>
                        <a:cs typeface="Avenir Next Regular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Test Function</a:t>
                      </a:r>
                      <a:endParaRPr lang="en-US" sz="1000" b="1" u="sng" dirty="0">
                        <a:solidFill>
                          <a:schemeClr val="bg1">
                            <a:lumMod val="95000"/>
                          </a:schemeClr>
                        </a:solidFill>
                        <a:latin typeface="Avenir Next Regular"/>
                        <a:cs typeface="Avenir Next Regular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Mocha</a:t>
                      </a:r>
                      <a:endParaRPr lang="en-US" sz="1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venir Next Regular"/>
                        <a:cs typeface="Avenir Next Regula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Unit,</a:t>
                      </a:r>
                      <a:r>
                        <a:rPr lang="en-US" sz="1000" b="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 API, </a:t>
                      </a:r>
                      <a:r>
                        <a:rPr lang="en-US" sz="10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Functional</a:t>
                      </a:r>
                      <a:endParaRPr lang="en-US" sz="1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venir Next Regular"/>
                        <a:cs typeface="Avenir Next Regula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Chai</a:t>
                      </a:r>
                      <a:endParaRPr lang="en-US" sz="1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venir Next Regular"/>
                        <a:cs typeface="Avenir Next Regula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Test Assertions</a:t>
                      </a:r>
                      <a:endParaRPr lang="en-US" sz="1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venir Next Regular"/>
                        <a:cs typeface="Avenir Next Regula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Sinon</a:t>
                      </a:r>
                      <a:endParaRPr lang="en-US" sz="1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venir Next Regular"/>
                        <a:cs typeface="Avenir Next Regula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Regular"/>
                          <a:cs typeface="Avenir Next Regular"/>
                        </a:rPr>
                        <a:t>Mock Data</a:t>
                      </a:r>
                      <a:endParaRPr lang="en-US" sz="1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venir Next Regular"/>
                        <a:cs typeface="Avenir Next Regula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Content Placeholder 4"/>
          <p:cNvSpPr>
            <a:spLocks noGrp="1"/>
          </p:cNvSpPr>
          <p:nvPr>
            <p:ph sz="quarter" idx="12"/>
          </p:nvPr>
        </p:nvSpPr>
        <p:spPr>
          <a:xfrm>
            <a:off x="127000" y="686797"/>
            <a:ext cx="8864600" cy="11674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single node.js-based testing toolset for all levels of testing and all testing functions </a:t>
            </a:r>
          </a:p>
          <a:p>
            <a:r>
              <a:rPr lang="en-US" dirty="0" smtClean="0"/>
              <a:t>Test all browsers and common devices, run via Grunt locally or on CI</a:t>
            </a:r>
          </a:p>
          <a:p>
            <a:r>
              <a:rPr lang="en-US" dirty="0" smtClean="0"/>
              <a:t>The same test suite works with client side JS and node.js on the server   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261653" y="3968660"/>
            <a:ext cx="444654" cy="318409"/>
            <a:chOff x="6673844" y="1481449"/>
            <a:chExt cx="805577" cy="723951"/>
          </a:xfrm>
        </p:grpSpPr>
        <p:sp>
          <p:nvSpPr>
            <p:cNvPr id="24" name="Oval 23"/>
            <p:cNvSpPr/>
            <p:nvPr/>
          </p:nvSpPr>
          <p:spPr>
            <a:xfrm>
              <a:off x="6722114" y="1481449"/>
              <a:ext cx="694686" cy="723951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73844" y="1647871"/>
              <a:ext cx="805577" cy="41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chemeClr val="bg1">
                      <a:lumMod val="95000"/>
                    </a:schemeClr>
                  </a:solidFill>
                  <a:latin typeface="Avenir Next Regular"/>
                  <a:cs typeface="Avenir Next Regular"/>
                </a:rPr>
                <a:t>mocha</a:t>
              </a:r>
              <a:endParaRPr lang="en-US" sz="600" b="1" dirty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9984" y="3905546"/>
            <a:ext cx="434781" cy="3651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398" y="3846083"/>
            <a:ext cx="394352" cy="3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932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99" y="101204"/>
            <a:ext cx="8944526" cy="579516"/>
          </a:xfrm>
        </p:spPr>
        <p:txBody>
          <a:bodyPr/>
          <a:lstStyle/>
          <a:p>
            <a:r>
              <a:rPr lang="en-US" dirty="0" smtClean="0"/>
              <a:t>Deliver – Test Driven Development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585885" y="764516"/>
            <a:ext cx="4485640" cy="211201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AOWP development teams use a Test Driven Development methodology:</a:t>
            </a:r>
          </a:p>
          <a:p>
            <a:pPr marL="400050">
              <a:buFont typeface="+mj-lt"/>
              <a:buAutoNum type="arabicPeriod"/>
            </a:pPr>
            <a:r>
              <a:rPr lang="en-US" dirty="0" smtClean="0"/>
              <a:t>Write failing tests. </a:t>
            </a:r>
          </a:p>
          <a:p>
            <a:pPr marL="400050">
              <a:buFont typeface="+mj-lt"/>
              <a:buAutoNum type="arabicPeriod"/>
            </a:pPr>
            <a:r>
              <a:rPr lang="en-US" dirty="0" smtClean="0"/>
              <a:t>Write code to pass failing tests.</a:t>
            </a:r>
          </a:p>
          <a:p>
            <a:pPr marL="400050">
              <a:buFont typeface="+mj-lt"/>
              <a:buAutoNum type="arabicPeriod"/>
            </a:pPr>
            <a:r>
              <a:rPr lang="en-US" dirty="0" smtClean="0"/>
              <a:t>Submit for code review.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09140149"/>
              </p:ext>
            </p:extLst>
          </p:nvPr>
        </p:nvGraphicFramePr>
        <p:xfrm>
          <a:off x="396240" y="764516"/>
          <a:ext cx="3759200" cy="211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4"/>
          <p:cNvSpPr txBox="1">
            <a:spLocks/>
          </p:cNvSpPr>
          <p:nvPr/>
        </p:nvSpPr>
        <p:spPr>
          <a:xfrm>
            <a:off x="100244" y="3007360"/>
            <a:ext cx="4867995" cy="1677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25000"/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400" b="0" i="0" kern="1200">
                <a:solidFill>
                  <a:schemeClr val="tx2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Local testing tools ensure constant feedback for developers:</a:t>
            </a:r>
          </a:p>
          <a:p>
            <a:r>
              <a:rPr lang="en-US" dirty="0" smtClean="0"/>
              <a:t>Grunt can run full regressions with a single command</a:t>
            </a:r>
          </a:p>
          <a:p>
            <a:r>
              <a:rPr lang="en-US" dirty="0" smtClean="0"/>
              <a:t>Karma helps run tests related to the current working code after changes are made</a:t>
            </a:r>
          </a:p>
          <a:p>
            <a:pPr marL="57150" indent="0">
              <a:buFont typeface="Arial"/>
              <a:buNone/>
            </a:pPr>
            <a:endParaRPr lang="en-US" dirty="0" smtClean="0"/>
          </a:p>
          <a:p>
            <a:pPr marL="57150" indent="0">
              <a:buFont typeface="Arial"/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531" y="3104916"/>
            <a:ext cx="583013" cy="581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173" y="4134939"/>
            <a:ext cx="1463040" cy="34036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399478" y="3442783"/>
            <a:ext cx="702144" cy="654960"/>
            <a:chOff x="6871614" y="3530405"/>
            <a:chExt cx="702144" cy="654960"/>
          </a:xfrm>
        </p:grpSpPr>
        <p:sp>
          <p:nvSpPr>
            <p:cNvPr id="12" name="Oval 11"/>
            <p:cNvSpPr/>
            <p:nvPr/>
          </p:nvSpPr>
          <p:spPr>
            <a:xfrm>
              <a:off x="6891937" y="3530405"/>
              <a:ext cx="677263" cy="654960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71614" y="3712515"/>
              <a:ext cx="7021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95000"/>
                    </a:schemeClr>
                  </a:solidFill>
                  <a:latin typeface="Avenir Next Regular"/>
                  <a:cs typeface="Avenir Next Regular"/>
                </a:rPr>
                <a:t>mocha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954" y="3821205"/>
            <a:ext cx="607073" cy="624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622" y="3200732"/>
            <a:ext cx="550623" cy="5863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622" y="3927571"/>
            <a:ext cx="340648" cy="417933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6730613" y="3223664"/>
            <a:ext cx="668865" cy="365760"/>
          </a:xfrm>
          <a:prstGeom prst="right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80000"/>
              </a:lnSpc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44046" y="3092443"/>
            <a:ext cx="8386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test</a:t>
            </a:r>
            <a:endParaRPr lang="en-US" sz="2800" b="1" dirty="0">
              <a:solidFill>
                <a:srgbClr val="C91C15"/>
              </a:solidFill>
              <a:latin typeface="Avenir Next Regular"/>
              <a:cs typeface="Avenir Next Regular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730613" y="4097743"/>
            <a:ext cx="668865" cy="365760"/>
          </a:xfrm>
          <a:prstGeom prst="rightArrow">
            <a:avLst/>
          </a:prstGeom>
          <a:solidFill>
            <a:srgbClr val="CC0000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80000"/>
              </a:lnSpc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173515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AOWP Academy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387562" y="869938"/>
            <a:ext cx="6683963" cy="37490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AOWP Academy is </a:t>
            </a:r>
            <a:r>
              <a:rPr lang="en-US" dirty="0" smtClean="0"/>
              <a:t>an immersive </a:t>
            </a:r>
            <a:r>
              <a:rPr lang="en-US" dirty="0"/>
              <a:t>training program </a:t>
            </a:r>
            <a:r>
              <a:rPr lang="en-US" dirty="0" smtClean="0"/>
              <a:t>that </a:t>
            </a:r>
            <a:r>
              <a:rPr lang="en-US" dirty="0"/>
              <a:t>combines online </a:t>
            </a:r>
            <a:r>
              <a:rPr lang="en-US" dirty="0" smtClean="0"/>
              <a:t>interactive courses, webinars and </a:t>
            </a:r>
            <a:r>
              <a:rPr lang="en-US" dirty="0"/>
              <a:t>a </a:t>
            </a:r>
            <a:r>
              <a:rPr lang="en-US" dirty="0" smtClean="0"/>
              <a:t>comprehensive application development project.</a:t>
            </a:r>
          </a:p>
          <a:p>
            <a:r>
              <a:rPr lang="en-US" dirty="0" smtClean="0"/>
              <a:t>The academy uses all of AOWP’s technologies as well as the DevOps processes, architectures, and many accelerators.</a:t>
            </a:r>
          </a:p>
          <a:p>
            <a:r>
              <a:rPr lang="en-US" dirty="0" smtClean="0"/>
              <a:t>Participants spend much of the course working as an agile team to deliver a real application</a:t>
            </a:r>
          </a:p>
          <a:p>
            <a:r>
              <a:rPr lang="en-US" dirty="0" smtClean="0"/>
              <a:t>Participants are paired with code reviewers and coaches that ‘grade’ their performance in the course using their outputted code: </a:t>
            </a:r>
            <a:r>
              <a:rPr lang="en-US" b="1" dirty="0" smtClean="0"/>
              <a:t>developers who graduate have successfully delivered high quality code and are ready to meaningfully contribute to real projects.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85" y="869938"/>
            <a:ext cx="2164264" cy="234739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25790" y="3217333"/>
            <a:ext cx="2104776" cy="1342909"/>
            <a:chOff x="508000" y="3217333"/>
            <a:chExt cx="2104776" cy="13429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000" y="3217333"/>
              <a:ext cx="2033714" cy="1342909"/>
            </a:xfrm>
            <a:prstGeom prst="rect">
              <a:avLst/>
            </a:prstGeom>
            <a:noFill/>
            <a:ln>
              <a:noFill/>
            </a:ln>
            <a:effectLst>
              <a:reflection blurRad="6350" stA="52000" endA="300" endPos="15000" dir="5400000" sy="-100000" algn="bl" rotWithShape="0"/>
            </a:effectLst>
          </p:spPr>
        </p:pic>
        <p:pic>
          <p:nvPicPr>
            <p:cNvPr id="10" name="Picture 9" descr="1-home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58" y="3266318"/>
              <a:ext cx="1554639" cy="9003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3397" y="3583061"/>
              <a:ext cx="631861" cy="93686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10000" dir="5400000" sy="-100000" algn="bl" rotWithShape="0"/>
            </a:effectLst>
          </p:spPr>
        </p:pic>
        <p:pic>
          <p:nvPicPr>
            <p:cNvPr id="12" name="Picture 11" descr="5-tablet-journey-american-started-dropdowns.jpg"/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2491" y="3598985"/>
              <a:ext cx="575684" cy="768516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4804" y="3874896"/>
              <a:ext cx="337972" cy="65625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10000" dir="5400000" sy="-100000" algn="bl" rotWithShape="0"/>
            </a:effectLst>
          </p:spPr>
        </p:pic>
        <p:pic>
          <p:nvPicPr>
            <p:cNvPr id="14" name="Picture 13" descr="10-mobile-challenge-missed-2.jpg"/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2327" y="3856066"/>
              <a:ext cx="293501" cy="513626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95881098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/>
                <a:cs typeface="Avenir Book"/>
              </a:rPr>
              <a:t>More Information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1A0F-09BA-8F4E-BAF1-40291A86EF31}" type="slidenum">
              <a:rPr lang="en-US" smtClean="0">
                <a:latin typeface="Avenir Book"/>
                <a:cs typeface="Avenir Book"/>
              </a:rPr>
              <a:t>33</a:t>
            </a:fld>
            <a:endParaRPr lang="en-US">
              <a:latin typeface="Avenir Book"/>
              <a:cs typeface="Avenir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latin typeface="Avenir Book"/>
                <a:cs typeface="Avenir Book"/>
              </a:rPr>
              <a:t>© 2014 Accenture All Rights Reserved</a:t>
            </a:r>
          </a:p>
          <a:p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 descr="Emmys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173" y="1245309"/>
            <a:ext cx="1049057" cy="10380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4321" y="859005"/>
            <a:ext cx="163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>
                <a:latin typeface="Avenir Book"/>
                <a:cs typeface="Avenir Book"/>
              </a:rPr>
              <a:t>LEADERSHIP</a:t>
            </a:r>
            <a:endParaRPr lang="en-US" sz="1400" u="sng" dirty="0">
              <a:latin typeface="Avenir Book"/>
              <a:cs typeface="Avenir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360" y="2348710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venir Book"/>
                <a:cs typeface="Avenir Book"/>
                <a:hlinkClick r:id="rId3" tooltip="matthew.d.lancaster@accenture.com"/>
              </a:rPr>
              <a:t>MATT LANCASTER</a:t>
            </a:r>
            <a:endParaRPr lang="en-US" sz="1400" dirty="0" smtClean="0">
              <a:latin typeface="Avenir Book"/>
              <a:cs typeface="Avenir Book"/>
            </a:endParaRPr>
          </a:p>
          <a:p>
            <a:pPr algn="ctr"/>
            <a:r>
              <a:rPr lang="en-US" sz="1100" dirty="0" smtClean="0">
                <a:latin typeface="Avenir Book"/>
                <a:cs typeface="Avenir Book"/>
              </a:rPr>
              <a:t>AOWP Global Lead</a:t>
            </a:r>
            <a:endParaRPr lang="en-US" sz="1100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625" y="2348710"/>
            <a:ext cx="13260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venir Book"/>
                <a:cs typeface="Avenir Book"/>
                <a:hlinkClick r:id="rId4" tooltip="rajeev.k.kaul@accenture.com"/>
              </a:rPr>
              <a:t>RAJEEV KAUL</a:t>
            </a:r>
            <a:endParaRPr lang="en-US" sz="1400" dirty="0" smtClean="0">
              <a:latin typeface="Avenir Book"/>
              <a:cs typeface="Avenir Book"/>
            </a:endParaRPr>
          </a:p>
          <a:p>
            <a:pPr algn="ctr"/>
            <a:r>
              <a:rPr lang="en-US" sz="1100" dirty="0" smtClean="0">
                <a:latin typeface="Avenir Book"/>
                <a:cs typeface="Avenir Book"/>
              </a:rPr>
              <a:t>AOWP NA Lead</a:t>
            </a:r>
            <a:endParaRPr lang="en-US" sz="1100" dirty="0">
              <a:latin typeface="Avenir Book"/>
              <a:cs typeface="Avenir Boo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0954" y="859005"/>
            <a:ext cx="8846660" cy="2043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33995" y="3099387"/>
            <a:ext cx="4633619" cy="15830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u="sng" dirty="0" smtClean="0">
                <a:latin typeface="Avenir Book"/>
                <a:cs typeface="Avenir Book"/>
              </a:rPr>
              <a:t>CONTACT</a:t>
            </a:r>
            <a:endParaRPr lang="en-US" u="sng" dirty="0" smtClean="0">
              <a:latin typeface="Avenir Book"/>
              <a:cs typeface="Avenir Book"/>
            </a:endParaRPr>
          </a:p>
          <a:p>
            <a:endParaRPr lang="en-US" dirty="0" smtClean="0">
              <a:latin typeface="Avenir Book"/>
              <a:cs typeface="Avenir Book"/>
            </a:endParaRPr>
          </a:p>
          <a:p>
            <a:r>
              <a:rPr lang="en-US" sz="1600" dirty="0" smtClean="0">
                <a:latin typeface="Avenir Book"/>
                <a:cs typeface="Avenir Book"/>
              </a:rPr>
              <a:t>BD/SME Support Request: </a:t>
            </a:r>
            <a:r>
              <a:rPr lang="en-US" sz="1600" dirty="0" smtClean="0">
                <a:latin typeface="Avenir Book"/>
                <a:cs typeface="Avenir Book"/>
                <a:hlinkClick r:id="rId5"/>
              </a:rPr>
              <a:t>ATA Front Door</a:t>
            </a:r>
            <a:endParaRPr lang="en-US" sz="1600" dirty="0">
              <a:latin typeface="Avenir Book"/>
              <a:cs typeface="Avenir Book"/>
            </a:endParaRPr>
          </a:p>
          <a:p>
            <a:r>
              <a:rPr lang="en-US" sz="1600" dirty="0" smtClean="0">
                <a:latin typeface="Avenir Book"/>
                <a:cs typeface="Avenir Book"/>
              </a:rPr>
              <a:t>Email: </a:t>
            </a:r>
            <a:r>
              <a:rPr lang="en-US" sz="1600" dirty="0" smtClean="0">
                <a:latin typeface="Avenir Book"/>
                <a:cs typeface="Avenir Book"/>
                <a:hlinkClick r:id="rId6"/>
              </a:rPr>
              <a:t>AOWP.Support@accenture.com</a:t>
            </a:r>
            <a:endParaRPr lang="en-US" sz="1600" dirty="0" smtClean="0">
              <a:latin typeface="Avenir Book"/>
              <a:cs typeface="Avenir Book"/>
            </a:endParaRPr>
          </a:p>
          <a:p>
            <a:endParaRPr lang="en-US" dirty="0" smtClean="0">
              <a:latin typeface="Avenir Book"/>
              <a:cs typeface="Avenir Book"/>
              <a:hlinkClick r:id="rId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0954" y="3099387"/>
            <a:ext cx="4077921" cy="15830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u="sng" dirty="0" smtClean="0">
                <a:latin typeface="Avenir Book"/>
                <a:cs typeface="Avenir Book"/>
              </a:rPr>
              <a:t>MORE INFORMATION</a:t>
            </a:r>
          </a:p>
          <a:p>
            <a:pPr algn="ctr"/>
            <a:endParaRPr lang="en-US" sz="1400" dirty="0">
              <a:latin typeface="Avenir Book"/>
              <a:cs typeface="Avenir Book"/>
            </a:endParaRPr>
          </a:p>
          <a:p>
            <a:r>
              <a:rPr lang="en-US" sz="1400" dirty="0">
                <a:latin typeface="Avenir Book"/>
                <a:cs typeface="Avenir Book"/>
              </a:rPr>
              <a:t>Web: </a:t>
            </a:r>
            <a:r>
              <a:rPr lang="en-US" sz="1400" dirty="0">
                <a:latin typeface="Avenir Book"/>
                <a:cs typeface="Avenir Book"/>
                <a:hlinkClick r:id="rId7"/>
              </a:rPr>
              <a:t>http://aowp.accenture.com</a:t>
            </a:r>
          </a:p>
          <a:p>
            <a:r>
              <a:rPr lang="en-US" sz="1400" dirty="0" smtClean="0">
                <a:latin typeface="Avenir Book"/>
                <a:cs typeface="Avenir Book"/>
              </a:rPr>
              <a:t>Wiki: </a:t>
            </a:r>
            <a:r>
              <a:rPr lang="en-US" sz="1400" dirty="0" smtClean="0">
                <a:latin typeface="Avenir Book"/>
                <a:cs typeface="Avenir Book"/>
                <a:hlinkClick r:id="rId8" tooltip="https://aowp.accenture.com/wiki/"/>
              </a:rPr>
              <a:t>AOWP Wiki</a:t>
            </a:r>
            <a:endParaRPr lang="en-US" sz="1400" dirty="0" smtClean="0">
              <a:latin typeface="Avenir Book"/>
              <a:cs typeface="Avenir Book"/>
            </a:endParaRPr>
          </a:p>
          <a:p>
            <a:r>
              <a:rPr lang="en-US" sz="1400" dirty="0" smtClean="0">
                <a:latin typeface="Avenir Book"/>
                <a:cs typeface="Avenir Book"/>
              </a:rPr>
              <a:t>Yammer: </a:t>
            </a:r>
            <a:r>
              <a:rPr lang="en-US" sz="1400" dirty="0" smtClean="0">
                <a:latin typeface="Avenir Book"/>
                <a:cs typeface="Avenir Book"/>
                <a:hlinkClick r:id="rId9"/>
              </a:rPr>
              <a:t>AOWP</a:t>
            </a:r>
            <a:endParaRPr lang="en-US" sz="1400" dirty="0" smtClean="0">
              <a:latin typeface="Avenir Book"/>
              <a:cs typeface="Avenir Book"/>
            </a:endParaRPr>
          </a:p>
          <a:p>
            <a:r>
              <a:rPr lang="en-US" sz="1400" dirty="0" smtClean="0">
                <a:latin typeface="Avenir Book"/>
                <a:cs typeface="Avenir Book"/>
              </a:rPr>
              <a:t>Training: </a:t>
            </a:r>
            <a:r>
              <a:rPr lang="en-US" sz="1400" dirty="0" smtClean="0">
                <a:latin typeface="Avenir Book"/>
                <a:cs typeface="Avenir Book"/>
                <a:hlinkClick r:id="rId10"/>
              </a:rPr>
              <a:t>AOWP Academy</a:t>
            </a:r>
            <a:endParaRPr lang="en-US" sz="1400" dirty="0">
              <a:latin typeface="Avenir Book"/>
              <a:cs typeface="Avenir Book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4014" y="1197559"/>
            <a:ext cx="985631" cy="10380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1842" y="2348710"/>
            <a:ext cx="17636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venir Book"/>
                <a:cs typeface="Avenir Book"/>
                <a:hlinkClick r:id="rId12"/>
              </a:rPr>
              <a:t>OSCAR RENALIAS</a:t>
            </a:r>
            <a:endParaRPr lang="en-US" sz="1400" dirty="0" smtClean="0">
              <a:latin typeface="Avenir Book"/>
              <a:cs typeface="Avenir Book"/>
            </a:endParaRPr>
          </a:p>
          <a:p>
            <a:pPr algn="ctr"/>
            <a:r>
              <a:rPr lang="en-US" sz="1100" dirty="0" smtClean="0">
                <a:latin typeface="Avenir Book"/>
                <a:cs typeface="Avenir Book"/>
              </a:rPr>
              <a:t>AOWP EALA Lead</a:t>
            </a:r>
            <a:endParaRPr lang="en-US" sz="1100" dirty="0">
              <a:latin typeface="Avenir Book"/>
              <a:cs typeface="Avenir Book"/>
            </a:endParaRPr>
          </a:p>
        </p:txBody>
      </p:sp>
      <p:pic>
        <p:nvPicPr>
          <p:cNvPr id="3" name="Picture 2" descr="Matt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54" y="1245309"/>
            <a:ext cx="1014445" cy="10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0435" y="1665127"/>
            <a:ext cx="7772400" cy="1021556"/>
          </a:xfrm>
        </p:spPr>
        <p:txBody>
          <a:bodyPr anchor="ctr"/>
          <a:lstStyle/>
          <a:p>
            <a:pPr algn="ctr"/>
            <a:r>
              <a:rPr lang="en-US" dirty="0" smtClean="0"/>
              <a:t>Selected CREDENTIALS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277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Telecom Site Re-Architecture &amp; Re-Platform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Re-platform, re-architect, and modernize top brand telecommunications Web properties.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Create an architecture capable of meeting ambitious user experience and performance goals in under 3 months.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Create a DevOps and development process capable of sustaining 200+ developers on Client/API technologies.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Architected new site in record time; put together solutions for CMS integration, custom scaffolding, and much more.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Created DevOps process and trained over 100 resources in 2 months to use new tools and processes. Reached maturity quickly.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Continuously improved to reduce waste in overall process; reduced headcount while improving velocity.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Heavily leverage AOWP assets to accelerate architecture; blend with API and CMS requirements.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Create DevOps infrastructure and capability from AOWP assets; deploy to the cloud and train development resources quickly.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Heavily leverage reusable components and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Location: North America (USA)</a:t>
            </a:r>
          </a:p>
          <a:p>
            <a:r>
              <a:rPr lang="en-US" dirty="0"/>
              <a:t>OU: Communications, Media, and Technology</a:t>
            </a:r>
          </a:p>
          <a:p>
            <a:r>
              <a:rPr lang="en-US" dirty="0"/>
              <a:t>Success: </a:t>
            </a:r>
            <a:r>
              <a:rPr lang="en-US" b="1" dirty="0" smtClean="0"/>
              <a:t>Complete re-architecture and re-platform of top tier consumer telecommunications ecommerce and marketing sites</a:t>
            </a:r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35</a:t>
            </a:fld>
            <a:endParaRPr lang="en-US"/>
          </a:p>
        </p:txBody>
      </p:sp>
      <p:pic>
        <p:nvPicPr>
          <p:cNvPr id="12" name="Picture 11" descr="Screen Shot 2014-11-20 at 7.44.0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920" y="253244"/>
            <a:ext cx="2876516" cy="192099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7935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07" y="43490"/>
            <a:ext cx="6041782" cy="826724"/>
          </a:xfrm>
        </p:spPr>
        <p:txBody>
          <a:bodyPr anchor="t"/>
          <a:lstStyle/>
          <a:p>
            <a:r>
              <a:rPr lang="en-US" dirty="0"/>
              <a:t>Telecom Site Re-Architecture &amp; Re-Platform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 dirty="0" smtClean="0">
                <a:latin typeface="Avenir Next Regular"/>
                <a:cs typeface="Avenir Next Regular"/>
              </a:rPr>
              <a:t>Confidential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venir Next Regular"/>
                <a:cs typeface="Avenir Next Regular"/>
              </a:rPr>
              <a:pPr defTabSz="914400"/>
              <a:t>36</a:t>
            </a:fld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4941" y="199483"/>
            <a:ext cx="2739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200" b="1" cap="small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technology stack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31147" y="480519"/>
            <a:ext cx="248467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50449" y="603956"/>
            <a:ext cx="2104834" cy="5950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UI, UI Development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AngularJS, Bluebird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Yeoman, Bower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531147" y="1516437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Web API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Apigee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0449" y="2147478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CMS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Adobe Experience Manager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490508" y="1473410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31147" y="2123478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641" y="576866"/>
            <a:ext cx="490274" cy="49027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531146" y="2838599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550449" y="2921905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Version Control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Atlassian Stash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531146" y="3342533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90508" y="3420999"/>
            <a:ext cx="1594936" cy="9438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Testing / DevOps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Jenkins, Grunt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Mocha, Chai, Sinon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Karma, Protractor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800" dirty="0" smtClean="0">
              <a:solidFill>
                <a:srgbClr val="CA2F31"/>
              </a:solidFill>
              <a:latin typeface="Avenir Next Regular"/>
              <a:cs typeface="Avenir Next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311" y="1523860"/>
            <a:ext cx="5757363" cy="244258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Restful </a:t>
            </a:r>
            <a:r>
              <a:rPr lang="en-US" sz="1100" dirty="0">
                <a:latin typeface="Avenir Next Regular"/>
                <a:cs typeface="Avenir Next Regular"/>
              </a:rPr>
              <a:t>web services APIs were </a:t>
            </a:r>
            <a:r>
              <a:rPr lang="en-US" sz="1100" dirty="0" smtClean="0">
                <a:latin typeface="Avenir Next Regular"/>
                <a:cs typeface="Avenir Next Regular"/>
              </a:rPr>
              <a:t>created inside the Apigee platform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The UI was </a:t>
            </a:r>
            <a:r>
              <a:rPr lang="en-US" sz="1100" dirty="0">
                <a:latin typeface="Avenir Next Regular"/>
                <a:cs typeface="Avenir Next Regular"/>
              </a:rPr>
              <a:t>developed using </a:t>
            </a:r>
            <a:r>
              <a:rPr lang="en-US" sz="1100" dirty="0" smtClean="0">
                <a:latin typeface="Avenir Next Regular"/>
                <a:cs typeface="Avenir Next Regular"/>
              </a:rPr>
              <a:t>AngularJS, </a:t>
            </a:r>
            <a:r>
              <a:rPr lang="en-US" sz="1100" dirty="0">
                <a:latin typeface="Avenir Next Regular"/>
                <a:cs typeface="Avenir Next Regular"/>
              </a:rPr>
              <a:t>which also consumed </a:t>
            </a:r>
            <a:r>
              <a:rPr lang="en-US" sz="1100" dirty="0" smtClean="0">
                <a:latin typeface="Avenir Next Regular"/>
                <a:cs typeface="Avenir Next Regular"/>
              </a:rPr>
              <a:t>APIs from Apigee and content from AEM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Adobe Experience Manager delivered the content for all marketing pages and any content-configurable pages</a:t>
            </a: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An integrated JavaScript testing suite of Mocha, Chai, and Sinon was used through Grunt, Protractor, and Karma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Fully functional DevOps with analysis, testing, and deployment was created; utilizing Jenkins and Grunt along with the testing tools above and analysis tools like </a:t>
            </a:r>
            <a:r>
              <a:rPr lang="en-US" sz="1100" dirty="0" err="1" smtClean="0">
                <a:latin typeface="Avenir Next Regular"/>
                <a:cs typeface="Avenir Next Regular"/>
              </a:rPr>
              <a:t>jsHint</a:t>
            </a:r>
            <a:r>
              <a:rPr lang="en-US" sz="1100" dirty="0" smtClean="0">
                <a:latin typeface="Avenir Next Regular"/>
                <a:cs typeface="Avenir Next Regular"/>
              </a:rPr>
              <a:t>, </a:t>
            </a:r>
            <a:r>
              <a:rPr lang="en-US" sz="1100" dirty="0" err="1" smtClean="0">
                <a:latin typeface="Avenir Next Regular"/>
                <a:cs typeface="Avenir Next Regular"/>
              </a:rPr>
              <a:t>jscs</a:t>
            </a:r>
            <a:r>
              <a:rPr lang="en-US" sz="1100" dirty="0" smtClean="0">
                <a:latin typeface="Avenir Next Regular"/>
                <a:cs typeface="Avenir Next Regular"/>
              </a:rPr>
              <a:t>, and Plato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black">
          <a:xfrm>
            <a:off x="335311" y="893842"/>
            <a:ext cx="5780921" cy="46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88925" indent="-288925" algn="l" rtl="0" eaLnBrk="0" fontAlgn="base" hangingPunct="0">
              <a:lnSpc>
                <a:spcPct val="95000"/>
              </a:lnSpc>
              <a:spcBef>
                <a:spcPct val="75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ヒラギノ角ゴ Pro W3" charset="0"/>
                <a:cs typeface="Geneva" charset="0"/>
              </a:defRPr>
            </a:lvl1pPr>
            <a:lvl2pPr marL="633413" indent="-23018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2pPr>
            <a:lvl3pPr marL="974725" indent="-227013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3pPr>
            <a:lvl4pPr marL="1312863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4pPr>
            <a:lvl5pPr marL="1651000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5pPr>
            <a:lvl6pPr marL="21082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5654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0226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4798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2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To support the objectives, the following areas were analyzed and we have provided solution options and recommendations for each: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127" y="3793219"/>
            <a:ext cx="424853" cy="383247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635981" y="3793219"/>
            <a:ext cx="444654" cy="318409"/>
            <a:chOff x="6673844" y="1481449"/>
            <a:chExt cx="805577" cy="723951"/>
          </a:xfrm>
        </p:grpSpPr>
        <p:sp>
          <p:nvSpPr>
            <p:cNvPr id="29" name="Oval 28"/>
            <p:cNvSpPr/>
            <p:nvPr/>
          </p:nvSpPr>
          <p:spPr>
            <a:xfrm>
              <a:off x="6722114" y="1481449"/>
              <a:ext cx="694686" cy="723951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73844" y="1647871"/>
              <a:ext cx="805577" cy="41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chemeClr val="bg1">
                      <a:lumMod val="95000"/>
                    </a:schemeClr>
                  </a:solidFill>
                  <a:latin typeface="Avenir Next Regular"/>
                  <a:cs typeface="Avenir Next Regular"/>
                </a:rPr>
                <a:t>mocha</a:t>
              </a:r>
              <a:endParaRPr lang="en-US" sz="600" b="1" dirty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346" y="4200251"/>
            <a:ext cx="354772" cy="36515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198" y="4222746"/>
            <a:ext cx="321783" cy="3426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821" y="4254762"/>
            <a:ext cx="208643" cy="25597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521" y="3420999"/>
            <a:ext cx="293638" cy="3142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6944" y="3851877"/>
            <a:ext cx="297520" cy="3245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3702" y="1027076"/>
            <a:ext cx="515213" cy="4463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44" y="1067140"/>
            <a:ext cx="391578" cy="3915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119" y="3342533"/>
            <a:ext cx="509344" cy="50934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546" y="4222746"/>
            <a:ext cx="413398" cy="320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0953" y="1573902"/>
            <a:ext cx="834869" cy="380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774" y="2838599"/>
            <a:ext cx="963828" cy="4240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694" y="2123478"/>
            <a:ext cx="726941" cy="7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716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icorp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Cross-Channel Digital Convergence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000" dirty="0"/>
              <a:t>In order to deliver a brand-consistent, high quality user </a:t>
            </a:r>
            <a:r>
              <a:rPr lang="en-US" sz="1000" dirty="0" smtClean="0"/>
              <a:t>experience, the Client engaged Accenture to help define a converged digital platform targeting desktop, tablet, and mobile endpoints. </a:t>
            </a:r>
            <a:endParaRPr lang="en-US" sz="1000" dirty="0"/>
          </a:p>
          <a:p>
            <a:endParaRPr lang="en-US" sz="1000" dirty="0" smtClean="0"/>
          </a:p>
          <a:p>
            <a:r>
              <a:rPr lang="en-US" sz="1000" dirty="0" smtClean="0"/>
              <a:t>Initially, the Client had separate platforms that were unable to converge </a:t>
            </a:r>
            <a:r>
              <a:rPr lang="en-US" sz="1000" dirty="0"/>
              <a:t>without additional enhancement/refinement of </a:t>
            </a:r>
            <a:r>
              <a:rPr lang="en-US" sz="1000" dirty="0" smtClean="0"/>
              <a:t>several technology architecture </a:t>
            </a:r>
            <a:r>
              <a:rPr lang="en-US" sz="1000" dirty="0"/>
              <a:t>components. </a:t>
            </a:r>
          </a:p>
          <a:p>
            <a:endParaRPr lang="en-US" sz="1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en-US" sz="1000" dirty="0" smtClean="0"/>
              <a:t>Delivered Enhancements and recommendations report, identifying current and future state architecture components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000" dirty="0" smtClean="0"/>
              <a:t>Delivered an updated developer cookbook with new design patterns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000" dirty="0" smtClean="0"/>
              <a:t>Delivered reference application reflecting the future state architecture provided in the recommendations report</a:t>
            </a:r>
            <a:endParaRPr lang="en-US" sz="1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sz="1000" dirty="0" smtClean="0"/>
              <a:t>The Accenture team performed the following activities:</a:t>
            </a:r>
            <a:endParaRPr lang="en-US" sz="1000" dirty="0"/>
          </a:p>
          <a:p>
            <a:pPr marL="171450" indent="-171450">
              <a:buFont typeface="Wingdings" charset="2"/>
              <a:buChar char="§"/>
            </a:pPr>
            <a:r>
              <a:rPr lang="en-US" sz="1000" dirty="0"/>
              <a:t>Review </a:t>
            </a:r>
            <a:r>
              <a:rPr lang="en-US" sz="1000" dirty="0" smtClean="0"/>
              <a:t>architecture </a:t>
            </a:r>
            <a:r>
              <a:rPr lang="en-US" sz="1000" dirty="0"/>
              <a:t>design </a:t>
            </a:r>
            <a:r>
              <a:rPr lang="en-US" sz="1000" dirty="0" smtClean="0"/>
              <a:t>patterns</a:t>
            </a:r>
            <a:endParaRPr lang="en-US" sz="1000" dirty="0"/>
          </a:p>
          <a:p>
            <a:pPr marL="171450" indent="-171450">
              <a:buFont typeface="Wingdings" charset="2"/>
              <a:buChar char="§"/>
            </a:pPr>
            <a:r>
              <a:rPr lang="en-US" sz="1000" dirty="0" smtClean="0"/>
              <a:t>Identify </a:t>
            </a:r>
            <a:r>
              <a:rPr lang="en-US" sz="1000" dirty="0"/>
              <a:t>and explore solution </a:t>
            </a:r>
            <a:r>
              <a:rPr lang="en-US" sz="1000" dirty="0" smtClean="0"/>
              <a:t>paths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000" dirty="0" smtClean="0"/>
              <a:t>Prototype </a:t>
            </a:r>
            <a:r>
              <a:rPr lang="en-US" sz="1000" dirty="0"/>
              <a:t>various </a:t>
            </a:r>
            <a:r>
              <a:rPr lang="en-US" sz="1000" dirty="0" smtClean="0"/>
              <a:t>solutions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000" dirty="0" smtClean="0"/>
              <a:t>Identify </a:t>
            </a:r>
            <a:r>
              <a:rPr lang="en-US" sz="1000" dirty="0"/>
              <a:t>ideal components for enhancement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000" dirty="0"/>
              <a:t>Review current toolset and recommend new tools as appropriate to improve productivity, code quality, and </a:t>
            </a:r>
            <a:r>
              <a:rPr lang="en-US" sz="1000" dirty="0" smtClean="0"/>
              <a:t>integration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Clr>
                <a:schemeClr val="accent1"/>
              </a:buClr>
              <a:buFont typeface="Wingdings" charset="2"/>
              <a:buChar char="§"/>
            </a:pPr>
            <a:r>
              <a:rPr lang="en-US" dirty="0" smtClean="0"/>
              <a:t>Location: North America (USA)</a:t>
            </a:r>
          </a:p>
          <a:p>
            <a:pPr>
              <a:buClr>
                <a:schemeClr val="accent1"/>
              </a:buClr>
              <a:buFont typeface="Wingdings" charset="2"/>
              <a:buChar char="§"/>
            </a:pPr>
            <a:r>
              <a:rPr lang="en-US" dirty="0" smtClean="0"/>
              <a:t>OU: Financial Services (FS) NA</a:t>
            </a:r>
          </a:p>
          <a:p>
            <a:pPr>
              <a:buClr>
                <a:schemeClr val="accent1"/>
              </a:buClr>
              <a:buFont typeface="Wingdings" charset="2"/>
              <a:buChar char="§"/>
            </a:pPr>
            <a:r>
              <a:rPr lang="en-US" dirty="0" smtClean="0"/>
              <a:t>Success: </a:t>
            </a:r>
            <a:r>
              <a:rPr lang="en-US" b="1" dirty="0" smtClean="0"/>
              <a:t>Modern web application platform for online banking</a:t>
            </a:r>
            <a:endParaRPr lang="en-US" b="1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904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Cross-Channel Digital Convergence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latin typeface="Avenir Next Regular"/>
                <a:cs typeface="Avenir Next Regular"/>
              </a:rPr>
              <a:t>Confidential</a:t>
            </a:r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20444" y="4777177"/>
            <a:ext cx="358552" cy="274637"/>
          </a:xfrm>
        </p:spPr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venir Next Regular"/>
                <a:cs typeface="Avenir Next Regular"/>
              </a:rPr>
              <a:pPr defTabSz="914400"/>
              <a:t>38</a:t>
            </a:fld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black">
          <a:xfrm>
            <a:off x="335311" y="893842"/>
            <a:ext cx="5780921" cy="46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88925" indent="-288925" algn="l" rtl="0" eaLnBrk="0" fontAlgn="base" hangingPunct="0">
              <a:lnSpc>
                <a:spcPct val="95000"/>
              </a:lnSpc>
              <a:spcBef>
                <a:spcPct val="75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ヒラギノ角ゴ Pro W3" charset="0"/>
                <a:cs typeface="Geneva" charset="0"/>
              </a:defRPr>
            </a:lvl1pPr>
            <a:lvl2pPr marL="633413" indent="-23018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2pPr>
            <a:lvl3pPr marL="974725" indent="-227013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3pPr>
            <a:lvl4pPr marL="1312863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4pPr>
            <a:lvl5pPr marL="1651000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5pPr>
            <a:lvl6pPr marL="21082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5654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0226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4798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2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To support the objectives, the following areas were analyzed and we have provided solution options and recommendations for each: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15681" y="2239944"/>
            <a:ext cx="327467" cy="432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510" y="2873007"/>
            <a:ext cx="412303" cy="413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287" y="3507491"/>
            <a:ext cx="417570" cy="4175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287" y="4140618"/>
            <a:ext cx="452367" cy="4523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223" y="1653788"/>
            <a:ext cx="469704" cy="3287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712" y="2297929"/>
            <a:ext cx="668047" cy="3218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796" y="2873007"/>
            <a:ext cx="280120" cy="400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573" y="3521153"/>
            <a:ext cx="459620" cy="4039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0508" y="4141500"/>
            <a:ext cx="678461" cy="4514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11" y="1641556"/>
            <a:ext cx="517813" cy="432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3854" y="1669177"/>
            <a:ext cx="2160345" cy="41125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New patterns for cross-channel architecture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854" y="2348250"/>
            <a:ext cx="1988891" cy="24198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Runtime templates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3854" y="2947849"/>
            <a:ext cx="1988891" cy="24198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Web accessibility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3854" y="3602306"/>
            <a:ext cx="1988891" cy="24198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Search engine optimization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854" y="4156007"/>
            <a:ext cx="1988891" cy="41125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Content management &amp; personalization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27341" y="1669177"/>
            <a:ext cx="1988891" cy="41125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Page-flow management &amp; sequence protection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27341" y="2348250"/>
            <a:ext cx="1988891" cy="24198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Third-party integration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27341" y="2947849"/>
            <a:ext cx="1988891" cy="24198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Caching and data storage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27341" y="3517668"/>
            <a:ext cx="1988891" cy="41125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User interface technology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27341" y="4240645"/>
            <a:ext cx="1988891" cy="24198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l"/>
            <a:r>
              <a:rPr lang="en-US" sz="1100" dirty="0" smtClean="0">
                <a:latin typeface="Avenir Next Regular"/>
                <a:cs typeface="Avenir Next Regular"/>
              </a:rPr>
              <a:t>Responsive web design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979" y="1138570"/>
            <a:ext cx="366527" cy="3665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4184" y="1137524"/>
            <a:ext cx="435251" cy="36504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4712" y="1774183"/>
            <a:ext cx="369736" cy="3697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4712" y="2451797"/>
            <a:ext cx="376316" cy="34445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292" y="3110635"/>
            <a:ext cx="281209" cy="34845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7082" y="3067602"/>
            <a:ext cx="275633" cy="37679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025" y="4270950"/>
            <a:ext cx="358003" cy="35800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1203" y="4339170"/>
            <a:ext cx="852389" cy="2256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428307" y="636473"/>
            <a:ext cx="2739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200" b="1" cap="small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technology stack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6554513" y="917509"/>
            <a:ext cx="248467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54513" y="1646240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558039" y="2303523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545901" y="2931390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45901" y="3594051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558039" y="4187750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573815" y="1040946"/>
            <a:ext cx="2104834" cy="5745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Dependency / Package Management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b="1" dirty="0" err="1" smtClean="0">
                <a:solidFill>
                  <a:srgbClr val="CA2F31"/>
                </a:solidFill>
                <a:latin typeface="Avenir Next Regular"/>
                <a:cs typeface="Avenir Next Regular"/>
              </a:rPr>
              <a:t>Require.js</a:t>
            </a:r>
            <a:r>
              <a:rPr lang="en-US" sz="800" b="1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, Bower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566639" y="1773478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Client-side Templates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b="1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Handlebars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558751" y="2375622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Native Shell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b="1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Phonegap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554513" y="3049658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Client-side MVC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b="1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Backbone,</a:t>
            </a:r>
            <a:r>
              <a:rPr lang="en-US" sz="800" b="1" dirty="0">
                <a:solidFill>
                  <a:schemeClr val="accent1"/>
                </a:solidFill>
                <a:latin typeface="Avenir Next Regular"/>
                <a:cs typeface="Avenir Next Regular"/>
              </a:rPr>
              <a:t> </a:t>
            </a:r>
            <a:r>
              <a:rPr lang="en-US" sz="800" b="1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Marionette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54513" y="3613234"/>
            <a:ext cx="2104834" cy="5437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UI Libraries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b="1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jQuery, Underscore </a:t>
            </a: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/>
            </a:r>
            <a:b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</a:br>
            <a:endParaRPr lang="en-US" sz="800" dirty="0" smtClean="0">
              <a:solidFill>
                <a:srgbClr val="CA2F31"/>
              </a:solidFill>
              <a:latin typeface="Avenir Next Regular"/>
              <a:cs typeface="Avenir Next Regular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45901" y="4211632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Build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b="1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Maven, Grunt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272" y="3613234"/>
            <a:ext cx="902458" cy="5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3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Interface Reference Architecture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Create a modular, high performance, and fully capable reference architecture using the latest technology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Produce capable architecture ‘building blocks’ capable of being used by project teams within a few weeks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Prove technologies are enterprise-ready, higher performing than incumbent tech, and able to be adopted by client delivery teams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All technologies proven; received go-ahead after high performance demo app created.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Generators, scaffolds, and several other key foundational building blocks created for UI and Web API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Successfully began first implementation projects using new UI RA after only 4 months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Create high quality, fully documented reference architecture building blocks on GitHub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Demo and evangelize components with delivery groups; train resources, help architect applications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Deliver building blocks and components consistently after technologies are proven out 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Location: North America (USA)</a:t>
            </a:r>
          </a:p>
          <a:p>
            <a:r>
              <a:rPr lang="en-US" dirty="0" smtClean="0"/>
              <a:t>OU: Communications, Media, and Technology</a:t>
            </a:r>
          </a:p>
          <a:p>
            <a:r>
              <a:rPr lang="en-US" dirty="0" smtClean="0"/>
              <a:t>Success: </a:t>
            </a:r>
            <a:r>
              <a:rPr lang="en-US" b="1" dirty="0" smtClean="0"/>
              <a:t>User Interface Reference Architecture (UIRA) for major entertainment and travel company’s future UI applications.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39</a:t>
            </a:fld>
            <a:endParaRPr lang="en-US"/>
          </a:p>
        </p:txBody>
      </p:sp>
      <p:pic>
        <p:nvPicPr>
          <p:cNvPr id="12" name="Picture 11" descr="Screen Shot 2014-11-20 at 7.15.08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766" y="351898"/>
            <a:ext cx="1585590" cy="101854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Shot 2014-11-20 at 7.12.3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834" y="316230"/>
            <a:ext cx="1529284" cy="89408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Screen Shot 2014-11-20 at 7.14.50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086" y="1177459"/>
            <a:ext cx="1135034" cy="62261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Screen Shot 2014-11-20 at 7.14.30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892" y="1210310"/>
            <a:ext cx="1741544" cy="104785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2530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3778" y="2277262"/>
            <a:ext cx="2439537" cy="988742"/>
          </a:xfrm>
          <a:prstGeom prst="rect">
            <a:avLst/>
          </a:prstGeom>
          <a:noFill/>
        </p:spPr>
        <p:txBody>
          <a:bodyPr wrap="square" lIns="68589" tIns="34295" rIns="68589" bIns="34295">
            <a:spAutoFit/>
          </a:bodyPr>
          <a:lstStyle/>
          <a:p>
            <a:pPr algn="r">
              <a:spcAft>
                <a:spcPts val="450"/>
              </a:spcAft>
            </a:pPr>
            <a:r>
              <a:rPr lang="en-US" sz="1400" dirty="0" smtClean="0">
                <a:solidFill>
                  <a:srgbClr val="FC1453"/>
                </a:solidFill>
              </a:rPr>
              <a:t>Responsive Design Evolved</a:t>
            </a:r>
            <a:endParaRPr lang="en-US" sz="1050" dirty="0" smtClean="0">
              <a:solidFill>
                <a:schemeClr val="bg1"/>
              </a:solidFill>
            </a:endParaRPr>
          </a:p>
          <a:p>
            <a:pPr algn="r">
              <a:spcAft>
                <a:spcPts val="450"/>
              </a:spcAft>
            </a:pPr>
            <a:r>
              <a:rPr lang="en-US" sz="1050" dirty="0" smtClean="0">
                <a:solidFill>
                  <a:srgbClr val="262626"/>
                </a:solidFill>
              </a:rPr>
              <a:t>Designing to what the user needs rather than being forced down narrow pathways by limiting, outdated technology</a:t>
            </a:r>
            <a:r>
              <a:rPr lang="en-US" sz="1000" dirty="0" smtClean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42738" y="491553"/>
            <a:ext cx="2583352" cy="988742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1400" dirty="0" smtClean="0">
                <a:solidFill>
                  <a:srgbClr val="008000"/>
                </a:solidFill>
              </a:rPr>
              <a:t>Lightweight Architecture</a:t>
            </a:r>
          </a:p>
          <a:p>
            <a:pPr algn="ctr">
              <a:spcAft>
                <a:spcPts val="450"/>
              </a:spcAft>
            </a:pPr>
            <a:r>
              <a:rPr 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Approach to build scalable, high performance applications quickly, using repeatable processes and the right technology ecosystem.</a:t>
            </a:r>
            <a:endParaRPr lang="en-US" sz="105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91618" y="2301076"/>
            <a:ext cx="2838224" cy="1165714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pPr>
              <a:spcAft>
                <a:spcPts val="450"/>
              </a:spcAft>
            </a:pPr>
            <a:r>
              <a:rPr lang="en-US" sz="1500" dirty="0" smtClean="0">
                <a:solidFill>
                  <a:schemeClr val="accent3">
                    <a:lumMod val="75000"/>
                  </a:schemeClr>
                </a:solidFill>
              </a:rPr>
              <a:t>Modern Web Technology</a:t>
            </a:r>
          </a:p>
          <a:p>
            <a:pPr>
              <a:spcAft>
                <a:spcPts val="450"/>
              </a:spcAft>
            </a:pPr>
            <a:r>
              <a:rPr lang="en-US" sz="1050" dirty="0" smtClean="0">
                <a:solidFill>
                  <a:srgbClr val="262626"/>
                </a:solidFill>
              </a:rPr>
              <a:t>HTML5/CSS and JavaScript based applications combined with APIs allow for a common UI platform and single app codebase that is both responsive and inherently cross-platform.</a:t>
            </a:r>
            <a:endParaRPr lang="en-US" sz="1050" i="1" dirty="0">
              <a:solidFill>
                <a:srgbClr val="26262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622" y="1817257"/>
            <a:ext cx="2260793" cy="22503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11401" y="2507780"/>
            <a:ext cx="345410" cy="343989"/>
            <a:chOff x="3409384" y="2158508"/>
            <a:chExt cx="345410" cy="3439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9384" y="2158508"/>
              <a:ext cx="345410" cy="34398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2770" y="2173449"/>
              <a:ext cx="165288" cy="3052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767" y="1512178"/>
            <a:ext cx="328431" cy="327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578" y="1497859"/>
            <a:ext cx="370815" cy="3708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672520" y="2538152"/>
            <a:ext cx="321235" cy="32123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0344" y="2601139"/>
            <a:ext cx="193275" cy="21936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3767129" y="3823416"/>
            <a:ext cx="321235" cy="3212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3205" y="3880463"/>
            <a:ext cx="201649" cy="20917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53353" y="3864517"/>
            <a:ext cx="2727782" cy="827160"/>
          </a:xfrm>
          <a:prstGeom prst="rect">
            <a:avLst/>
          </a:prstGeom>
          <a:noFill/>
        </p:spPr>
        <p:txBody>
          <a:bodyPr wrap="square" lIns="68589" tIns="34295" rIns="68589" bIns="34295">
            <a:spAutoFit/>
          </a:bodyPr>
          <a:lstStyle/>
          <a:p>
            <a:pPr algn="r">
              <a:spcAft>
                <a:spcPts val="450"/>
              </a:spcAft>
            </a:pP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DevOps</a:t>
            </a:r>
            <a:endParaRPr lang="en-US" sz="105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>
              <a:spcAft>
                <a:spcPts val="450"/>
              </a:spcAft>
            </a:pPr>
            <a:r>
              <a:rPr lang="en-US" sz="1050" dirty="0" smtClean="0">
                <a:solidFill>
                  <a:srgbClr val="262626"/>
                </a:solidFill>
              </a:rPr>
              <a:t>The intersection of Development, QA, and Operations that focuses on automation, quality, and agility in delivery</a:t>
            </a:r>
            <a:endParaRPr lang="en-US" sz="1050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77116" y="3793065"/>
            <a:ext cx="321235" cy="321235"/>
            <a:chOff x="5177116" y="3793065"/>
            <a:chExt cx="321235" cy="321235"/>
          </a:xfrm>
        </p:grpSpPr>
        <p:sp>
          <p:nvSpPr>
            <p:cNvPr id="26" name="Oval 25"/>
            <p:cNvSpPr/>
            <p:nvPr/>
          </p:nvSpPr>
          <p:spPr>
            <a:xfrm>
              <a:off x="5177116" y="3793065"/>
              <a:ext cx="321235" cy="321235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9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355" y="3882718"/>
              <a:ext cx="200297" cy="151426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5484719" y="3856579"/>
            <a:ext cx="2320127" cy="848960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pPr>
              <a:spcAft>
                <a:spcPts val="450"/>
              </a:spcAft>
            </a:pPr>
            <a:r>
              <a:rPr lang="en-US" sz="1500" dirty="0" smtClean="0">
                <a:solidFill>
                  <a:srgbClr val="FF7A00"/>
                </a:solidFill>
              </a:rPr>
              <a:t>Reference Architectures</a:t>
            </a:r>
          </a:p>
          <a:p>
            <a:pPr>
              <a:spcAft>
                <a:spcPts val="450"/>
              </a:spcAft>
            </a:pPr>
            <a:r>
              <a:rPr lang="en-US" sz="1050" dirty="0" smtClean="0">
                <a:solidFill>
                  <a:srgbClr val="262626"/>
                </a:solidFill>
              </a:rPr>
              <a:t>Reusable assets including Scaffolds and Boiler templates to jumpstart development efforts</a:t>
            </a:r>
            <a:endParaRPr lang="en-US" sz="1050" i="1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115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5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07" y="43490"/>
            <a:ext cx="6041782" cy="826724"/>
          </a:xfrm>
        </p:spPr>
        <p:txBody>
          <a:bodyPr anchor="t"/>
          <a:lstStyle/>
          <a:p>
            <a:r>
              <a:rPr lang="en-US" dirty="0" smtClean="0"/>
              <a:t>User Interface Reference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 dirty="0" smtClean="0">
                <a:latin typeface="Avenir Next Regular"/>
                <a:cs typeface="Avenir Next Regular"/>
              </a:rPr>
              <a:t>Confidential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venir Next Regular"/>
                <a:cs typeface="Avenir Next Regular"/>
              </a:rPr>
              <a:pPr defTabSz="914400"/>
              <a:t>40</a:t>
            </a:fld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4941" y="199483"/>
            <a:ext cx="2739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200" b="1" cap="small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technology stack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31147" y="480519"/>
            <a:ext cx="248467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50449" y="603956"/>
            <a:ext cx="2104834" cy="5950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UI, UI Development, Web Server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AngularJS, Bluebird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Yeoman, Bower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531147" y="1516437"/>
            <a:ext cx="2104834" cy="5950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Web API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NodeJS, Bluebird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Restify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0449" y="2147478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API Caching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Redis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490508" y="1473410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31147" y="2123478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361" y="576866"/>
            <a:ext cx="490274" cy="49027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531146" y="2838599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550449" y="2921905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Version Control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Github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531146" y="3342533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90508" y="3420999"/>
            <a:ext cx="1594936" cy="9438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Testing / DevOps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Jenkins, Grunt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Mocha, Chai, Sinon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Karma, Protractor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800" dirty="0" smtClean="0">
              <a:solidFill>
                <a:srgbClr val="CA2F31"/>
              </a:solidFill>
              <a:latin typeface="Avenir Next Regular"/>
              <a:cs typeface="Avenir Next Regular"/>
            </a:endParaRPr>
          </a:p>
        </p:txBody>
      </p:sp>
      <p:pic>
        <p:nvPicPr>
          <p:cNvPr id="23" name="Picture 22" descr="GitHub-Mark.png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57" y="2864106"/>
            <a:ext cx="478427" cy="47842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5311" y="1354584"/>
            <a:ext cx="5757363" cy="278113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NodeJS </a:t>
            </a:r>
            <a:r>
              <a:rPr lang="en-US" sz="1100" dirty="0">
                <a:latin typeface="Avenir Next Regular"/>
                <a:cs typeface="Avenir Next Regular"/>
              </a:rPr>
              <a:t>– All </a:t>
            </a:r>
            <a:r>
              <a:rPr lang="en-US" sz="1100" dirty="0" smtClean="0">
                <a:latin typeface="Avenir Next Regular"/>
                <a:cs typeface="Avenir Next Regular"/>
              </a:rPr>
              <a:t>of the </a:t>
            </a:r>
            <a:r>
              <a:rPr lang="en-US" sz="1100" dirty="0">
                <a:latin typeface="Avenir Next Regular"/>
                <a:cs typeface="Avenir Next Regular"/>
              </a:rPr>
              <a:t>server side development was done using </a:t>
            </a:r>
            <a:r>
              <a:rPr lang="en-US" sz="1100" dirty="0" smtClean="0">
                <a:latin typeface="Avenir Next Regular"/>
                <a:cs typeface="Avenir Next Regular"/>
              </a:rPr>
              <a:t>Node.JS</a:t>
            </a: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Restful APIs </a:t>
            </a:r>
            <a:r>
              <a:rPr lang="en-US" sz="1100" dirty="0">
                <a:latin typeface="Avenir Next Regular"/>
                <a:cs typeface="Avenir Next Regular"/>
              </a:rPr>
              <a:t>were written </a:t>
            </a:r>
            <a:r>
              <a:rPr lang="en-US" sz="1100" dirty="0" smtClean="0">
                <a:latin typeface="Avenir Next Regular"/>
                <a:cs typeface="Avenir Next Regular"/>
              </a:rPr>
              <a:t>with Restify using the promises pattern via Bluebird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The UI was </a:t>
            </a:r>
            <a:r>
              <a:rPr lang="en-US" sz="1100" dirty="0">
                <a:latin typeface="Avenir Next Regular"/>
                <a:cs typeface="Avenir Next Regular"/>
              </a:rPr>
              <a:t>developed using </a:t>
            </a:r>
            <a:r>
              <a:rPr lang="en-US" sz="1100" dirty="0" smtClean="0">
                <a:latin typeface="Avenir Next Regular"/>
                <a:cs typeface="Avenir Next Regular"/>
              </a:rPr>
              <a:t>AngularJS, served by Express, </a:t>
            </a:r>
            <a:r>
              <a:rPr lang="en-US" sz="1100" dirty="0">
                <a:latin typeface="Avenir Next Regular"/>
                <a:cs typeface="Avenir Next Regular"/>
              </a:rPr>
              <a:t>which also consumed </a:t>
            </a:r>
            <a:r>
              <a:rPr lang="en-US" sz="1100" dirty="0" smtClean="0">
                <a:latin typeface="Avenir Next Regular"/>
                <a:cs typeface="Avenir Next Regular"/>
              </a:rPr>
              <a:t>the </a:t>
            </a:r>
            <a:r>
              <a:rPr lang="en-US" sz="1100" dirty="0">
                <a:latin typeface="Avenir Next Regular"/>
                <a:cs typeface="Avenir Next Regular"/>
              </a:rPr>
              <a:t>web services written in </a:t>
            </a:r>
            <a:r>
              <a:rPr lang="en-US" sz="1100" dirty="0" smtClean="0">
                <a:latin typeface="Avenir Next Regular"/>
                <a:cs typeface="Avenir Next Regular"/>
              </a:rPr>
              <a:t>NodeJS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Redis was used to ‘stash’ API responses, which combined with node.js services for extremely high performance and concurrency</a:t>
            </a: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An integrated JavaScript testing suite of Mocha, Chai, and Sinon was used through Grunt, Protractor, and Karma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Fully functional DevOps with analysis, testing, and deployment was created; utilizing Jenkins and Grunt along with the testing tools above and analysis tools like </a:t>
            </a:r>
            <a:r>
              <a:rPr lang="en-US" sz="1100" dirty="0" err="1" smtClean="0">
                <a:latin typeface="Avenir Next Regular"/>
                <a:cs typeface="Avenir Next Regular"/>
              </a:rPr>
              <a:t>jsHint</a:t>
            </a:r>
            <a:r>
              <a:rPr lang="en-US" sz="1100" dirty="0" smtClean="0">
                <a:latin typeface="Avenir Next Regular"/>
                <a:cs typeface="Avenir Next Regular"/>
              </a:rPr>
              <a:t>, </a:t>
            </a:r>
            <a:r>
              <a:rPr lang="en-US" sz="1100" dirty="0" err="1" smtClean="0">
                <a:latin typeface="Avenir Next Regular"/>
                <a:cs typeface="Avenir Next Regular"/>
              </a:rPr>
              <a:t>jscs</a:t>
            </a:r>
            <a:r>
              <a:rPr lang="en-US" sz="1100" dirty="0" smtClean="0">
                <a:latin typeface="Avenir Next Regular"/>
                <a:cs typeface="Avenir Next Regular"/>
              </a:rPr>
              <a:t>, and Plato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black">
          <a:xfrm>
            <a:off x="335311" y="893842"/>
            <a:ext cx="5780921" cy="46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88925" indent="-288925" algn="l" rtl="0" eaLnBrk="0" fontAlgn="base" hangingPunct="0">
              <a:lnSpc>
                <a:spcPct val="95000"/>
              </a:lnSpc>
              <a:spcBef>
                <a:spcPct val="75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ヒラギノ角ゴ Pro W3" charset="0"/>
                <a:cs typeface="Geneva" charset="0"/>
              </a:defRPr>
            </a:lvl1pPr>
            <a:lvl2pPr marL="633413" indent="-23018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2pPr>
            <a:lvl3pPr marL="974725" indent="-227013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3pPr>
            <a:lvl4pPr marL="1312863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4pPr>
            <a:lvl5pPr marL="1651000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5pPr>
            <a:lvl6pPr marL="21082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5654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0226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4798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2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To support the objectives, the following areas were analyzed and we have provided solution options and recommendations for each: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444" y="2255520"/>
            <a:ext cx="526989" cy="4529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5444" y="1776362"/>
            <a:ext cx="998009" cy="2751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127" y="3793219"/>
            <a:ext cx="424853" cy="383247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635981" y="3793219"/>
            <a:ext cx="444654" cy="318409"/>
            <a:chOff x="6673844" y="1481449"/>
            <a:chExt cx="805577" cy="723951"/>
          </a:xfrm>
        </p:grpSpPr>
        <p:sp>
          <p:nvSpPr>
            <p:cNvPr id="29" name="Oval 28"/>
            <p:cNvSpPr/>
            <p:nvPr/>
          </p:nvSpPr>
          <p:spPr>
            <a:xfrm>
              <a:off x="6722114" y="1481449"/>
              <a:ext cx="694686" cy="723951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73844" y="1647871"/>
              <a:ext cx="805577" cy="41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chemeClr val="bg1">
                      <a:lumMod val="95000"/>
                    </a:schemeClr>
                  </a:solidFill>
                  <a:latin typeface="Avenir Next Regular"/>
                  <a:cs typeface="Avenir Next Regular"/>
                </a:rPr>
                <a:t>mocha</a:t>
              </a:r>
              <a:endParaRPr lang="en-US" sz="600" b="1" dirty="0">
                <a:solidFill>
                  <a:schemeClr val="bg1">
                    <a:lumMod val="95000"/>
                  </a:schemeClr>
                </a:solidFill>
                <a:latin typeface="Avenir Next Regular"/>
                <a:cs typeface="Avenir Next Regular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346" y="4200251"/>
            <a:ext cx="354772" cy="36515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198" y="4222746"/>
            <a:ext cx="321783" cy="3426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821" y="4254762"/>
            <a:ext cx="208643" cy="25597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521" y="3420999"/>
            <a:ext cx="293638" cy="3142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6944" y="3851877"/>
            <a:ext cx="297520" cy="3245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422" y="1027076"/>
            <a:ext cx="515213" cy="4463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64" y="1067140"/>
            <a:ext cx="391578" cy="39157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82" y="1473410"/>
            <a:ext cx="431836" cy="41240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119" y="3342533"/>
            <a:ext cx="509344" cy="50934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546" y="4222746"/>
            <a:ext cx="413398" cy="320722"/>
          </a:xfrm>
          <a:prstGeom prst="rect">
            <a:avLst/>
          </a:prstGeom>
        </p:spPr>
      </p:pic>
      <p:pic>
        <p:nvPicPr>
          <p:cNvPr id="40" name="Picture 39" descr="express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322" y="1019236"/>
            <a:ext cx="423805" cy="4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203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75" r="375"/>
          <a:stretch>
            <a:fillRect/>
          </a:stretch>
        </p:blipFill>
        <p:spPr>
          <a:xfrm>
            <a:off x="6525386" y="96553"/>
            <a:ext cx="2546139" cy="20137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Management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Create an application able to serve Desktop thick client capabilities (document management/editing, seamless screen transitions, etc.) with a Web application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Build a system capable of working and enhancing client’s business processes such that case load is reduced and users become more productive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Outstanding user experience in an application that the client is already proudly showing to other government departments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Scalable API-based lightweight architecture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Design end-to-end custom system using lightweight architecture principles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Create UI that provides end users with a desktop-like user experience, on the browser, by working </a:t>
            </a:r>
            <a:r>
              <a:rPr lang="en-US" dirty="0"/>
              <a:t>closely with Fjord UX team to match aspirational service </a:t>
            </a:r>
            <a:r>
              <a:rPr lang="en-US" dirty="0" smtClean="0"/>
              <a:t>designs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Location: </a:t>
            </a:r>
            <a:r>
              <a:rPr lang="en-US" dirty="0" smtClean="0"/>
              <a:t>Nordics</a:t>
            </a:r>
            <a:endParaRPr lang="en-US" dirty="0"/>
          </a:p>
          <a:p>
            <a:r>
              <a:rPr lang="en-US" dirty="0"/>
              <a:t>OU: </a:t>
            </a:r>
            <a:r>
              <a:rPr lang="en-US" dirty="0" smtClean="0"/>
              <a:t>Health &amp; Public Service</a:t>
            </a:r>
            <a:endParaRPr lang="en-US" dirty="0"/>
          </a:p>
          <a:p>
            <a:r>
              <a:rPr lang="en-US" dirty="0"/>
              <a:t>Success: </a:t>
            </a:r>
            <a:r>
              <a:rPr lang="en-US" b="1" dirty="0" smtClean="0"/>
              <a:t>Building a custom case management solution for major government agency that fit their use case and allowed maximum flexibility and usability.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899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07" y="43490"/>
            <a:ext cx="6041782" cy="826724"/>
          </a:xfrm>
        </p:spPr>
        <p:txBody>
          <a:bodyPr anchor="t"/>
          <a:lstStyle/>
          <a:p>
            <a:r>
              <a:rPr lang="en-US" dirty="0" smtClean="0"/>
              <a:t>Case Management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 dirty="0" smtClean="0">
                <a:latin typeface="Avenir Next Regular"/>
                <a:cs typeface="Avenir Next Regular"/>
              </a:rPr>
              <a:t>Confidential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venir Next Regular"/>
                <a:cs typeface="Avenir Next Regular"/>
              </a:rPr>
              <a:pPr defTabSz="914400"/>
              <a:t>42</a:t>
            </a:fld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4941" y="199483"/>
            <a:ext cx="2739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200" b="1" cap="small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technology stack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31147" y="480519"/>
            <a:ext cx="248467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50449" y="603956"/>
            <a:ext cx="2104834" cy="5950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UI, UI Development</a:t>
            </a:r>
            <a:endParaRPr lang="en-US" sz="1000" dirty="0">
              <a:solidFill>
                <a:schemeClr val="tx2"/>
              </a:solidFill>
              <a:latin typeface="Avenir Next Regular"/>
              <a:cs typeface="Avenir Next Regular"/>
            </a:endParaRP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err="1" smtClean="0">
                <a:solidFill>
                  <a:srgbClr val="CA2F31"/>
                </a:solidFill>
                <a:latin typeface="Avenir Next Regular"/>
                <a:cs typeface="Avenir Next Regular"/>
              </a:rPr>
              <a:t>AngularJS</a:t>
            </a:r>
            <a:endParaRPr lang="en-US" sz="800" dirty="0" smtClean="0">
              <a:solidFill>
                <a:srgbClr val="CA2F31"/>
              </a:solidFill>
              <a:latin typeface="Avenir Next Regular"/>
              <a:cs typeface="Avenir Next Regular"/>
            </a:endParaRP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Yeoman, Bower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531147" y="1516437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Web API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Java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0449" y="2147478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API Caching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>
                <a:solidFill>
                  <a:srgbClr val="CA2F31"/>
                </a:solidFill>
                <a:latin typeface="Avenir Next Regular"/>
                <a:cs typeface="Avenir Next Regular"/>
              </a:rPr>
              <a:t>?</a:t>
            </a:r>
            <a:endParaRPr lang="en-US" sz="800" dirty="0" smtClean="0">
              <a:solidFill>
                <a:srgbClr val="CA2F31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490508" y="1473410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31147" y="2123478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361" y="576866"/>
            <a:ext cx="490274" cy="49027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531146" y="2838599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550449" y="2921905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Version Control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Atlassian Stash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531146" y="3342533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90508" y="3420999"/>
            <a:ext cx="1594936" cy="9438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Testing / DevOps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Jenkins, Grunt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Jasmine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Karma, Protractor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800" dirty="0" smtClean="0">
              <a:solidFill>
                <a:srgbClr val="CA2F31"/>
              </a:solidFill>
              <a:latin typeface="Avenir Next Regular"/>
              <a:cs typeface="Avenir Next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311" y="1523861"/>
            <a:ext cx="5757363" cy="244258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NodeJS </a:t>
            </a:r>
            <a:r>
              <a:rPr lang="en-US" sz="1100" dirty="0">
                <a:latin typeface="Avenir Next Regular"/>
                <a:cs typeface="Avenir Next Regular"/>
              </a:rPr>
              <a:t>– All </a:t>
            </a:r>
            <a:r>
              <a:rPr lang="en-US" sz="1100" dirty="0" smtClean="0">
                <a:latin typeface="Avenir Next Regular"/>
                <a:cs typeface="Avenir Next Regular"/>
              </a:rPr>
              <a:t>of the </a:t>
            </a:r>
            <a:r>
              <a:rPr lang="en-US" sz="1100" dirty="0">
                <a:latin typeface="Avenir Next Regular"/>
                <a:cs typeface="Avenir Next Regular"/>
              </a:rPr>
              <a:t>server side development was done using </a:t>
            </a:r>
            <a:r>
              <a:rPr lang="en-US" sz="1100" dirty="0" smtClean="0">
                <a:latin typeface="Avenir Next Regular"/>
                <a:cs typeface="Avenir Next Regular"/>
              </a:rPr>
              <a:t>Node.JS</a:t>
            </a: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Restful APIs </a:t>
            </a:r>
            <a:r>
              <a:rPr lang="en-US" sz="1100" dirty="0">
                <a:latin typeface="Avenir Next Regular"/>
                <a:cs typeface="Avenir Next Regular"/>
              </a:rPr>
              <a:t>were written </a:t>
            </a:r>
            <a:r>
              <a:rPr lang="en-US" sz="1100" dirty="0" smtClean="0">
                <a:latin typeface="Avenir Next Regular"/>
                <a:cs typeface="Avenir Next Regular"/>
              </a:rPr>
              <a:t>in Java using a lightweight approach, and utilized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The UI was </a:t>
            </a:r>
            <a:r>
              <a:rPr lang="en-US" sz="1100" dirty="0">
                <a:latin typeface="Avenir Next Regular"/>
                <a:cs typeface="Avenir Next Regular"/>
              </a:rPr>
              <a:t>developed using </a:t>
            </a:r>
            <a:r>
              <a:rPr lang="en-US" sz="1100" dirty="0" err="1" smtClean="0">
                <a:latin typeface="Avenir Next Regular"/>
                <a:cs typeface="Avenir Next Regular"/>
              </a:rPr>
              <a:t>AngularJS</a:t>
            </a: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Redis was used to ‘stash’ API responses, which combined with node.js services for extremely high performance and concurrency</a:t>
            </a: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An integrated JavaScript testing suite with Jasmine, Grunt, Protractor, and Karma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Fully functional DevOps with analysis, testing, and deployment was created; utilizing Jenkins and Grunt along with the testing tools above and analysis tools like </a:t>
            </a:r>
            <a:r>
              <a:rPr lang="en-US" sz="1100" dirty="0" err="1" smtClean="0">
                <a:latin typeface="Avenir Next Regular"/>
                <a:cs typeface="Avenir Next Regular"/>
              </a:rPr>
              <a:t>jsHint</a:t>
            </a:r>
            <a:r>
              <a:rPr lang="en-US" sz="1100" dirty="0" smtClean="0">
                <a:latin typeface="Avenir Next Regular"/>
                <a:cs typeface="Avenir Next Regular"/>
              </a:rPr>
              <a:t>, </a:t>
            </a:r>
            <a:r>
              <a:rPr lang="en-US" sz="1100" dirty="0" err="1" smtClean="0">
                <a:latin typeface="Avenir Next Regular"/>
                <a:cs typeface="Avenir Next Regular"/>
              </a:rPr>
              <a:t>jscs</a:t>
            </a:r>
            <a:r>
              <a:rPr lang="en-US" sz="1100" dirty="0" smtClean="0">
                <a:latin typeface="Avenir Next Regular"/>
                <a:cs typeface="Avenir Next Regular"/>
              </a:rPr>
              <a:t>, and Plato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black">
          <a:xfrm>
            <a:off x="335311" y="893842"/>
            <a:ext cx="5780921" cy="46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88925" indent="-288925" algn="l" rtl="0" eaLnBrk="0" fontAlgn="base" hangingPunct="0">
              <a:lnSpc>
                <a:spcPct val="95000"/>
              </a:lnSpc>
              <a:spcBef>
                <a:spcPct val="75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ヒラギノ角ゴ Pro W3" charset="0"/>
                <a:cs typeface="Geneva" charset="0"/>
              </a:defRPr>
            </a:lvl1pPr>
            <a:lvl2pPr marL="633413" indent="-23018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2pPr>
            <a:lvl3pPr marL="974725" indent="-227013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3pPr>
            <a:lvl4pPr marL="1312863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4pPr>
            <a:lvl5pPr marL="1651000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5pPr>
            <a:lvl6pPr marL="21082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5654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0226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4798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2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To support the objectives, the following areas were analyzed and we have provided solution options and recommendations for each: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127" y="3793219"/>
            <a:ext cx="424853" cy="3832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1050" y="3835096"/>
            <a:ext cx="354772" cy="36515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521" y="3420999"/>
            <a:ext cx="293638" cy="3142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6944" y="3851877"/>
            <a:ext cx="297520" cy="3245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422" y="1027076"/>
            <a:ext cx="515213" cy="4463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64" y="1067140"/>
            <a:ext cx="391578" cy="3915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119" y="3342533"/>
            <a:ext cx="509344" cy="50934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274" y="4278320"/>
            <a:ext cx="413398" cy="3207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774" y="2838599"/>
            <a:ext cx="963828" cy="424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2979" y="4222746"/>
            <a:ext cx="376296" cy="37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566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User Experience and UI Architecture Strategic Program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Client wanted to move away from rigid, limiting technology and process that was impeding innovation and growth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User experience was often an afterthought in most applications, and design (when it was done) tended to be done by business analysts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Development was non-agile and used a very rigid set of tools and processes: considerations like test coverage and automation were ignored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Despite across-the-board funding cuts affecting some goals, program was universally considered a success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Reference application developed during the program became extremely popular for increased usability, more functionality was included than originally expected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Bank processes slowly modified to include new program’s processes, enabling benefits across the board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Develop a program by which creative and innovative technology capabilities were brought to the forefront of the application development process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Introduce new UI technologies, automation and DevOps to improve capability, quality, and speed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Choose a major application in which to enshrine the new approach, develop it, and bring it to production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Location: North America (USA)</a:t>
            </a:r>
          </a:p>
          <a:p>
            <a:r>
              <a:rPr lang="en-US" dirty="0"/>
              <a:t>OU: </a:t>
            </a:r>
            <a:r>
              <a:rPr lang="en-US" dirty="0" smtClean="0"/>
              <a:t>Financial Services</a:t>
            </a:r>
            <a:endParaRPr lang="en-US" dirty="0"/>
          </a:p>
          <a:p>
            <a:r>
              <a:rPr lang="en-US" dirty="0"/>
              <a:t>Success: </a:t>
            </a:r>
            <a:r>
              <a:rPr lang="en-US" b="1" dirty="0" smtClean="0"/>
              <a:t>Develop new UI/UX capability area for client’s wholesale bank in order to improve application development, user experience, and speed to market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43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1078"/>
          <a:stretch/>
        </p:blipFill>
        <p:spPr>
          <a:xfrm>
            <a:off x="5897977" y="263407"/>
            <a:ext cx="3022413" cy="16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85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44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 rot="1455978">
            <a:off x="3748628" y="2110085"/>
            <a:ext cx="1646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ECB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79145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Ashoka</a:t>
            </a:r>
            <a:r>
              <a:rPr lang="en-US" dirty="0" smtClean="0"/>
              <a:t> Data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Their mission is to collect and display the data regarding the improvements made by the government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results of </a:t>
            </a:r>
            <a:r>
              <a:rPr lang="en-US" dirty="0" err="1" smtClean="0"/>
              <a:t>Ashoka</a:t>
            </a:r>
            <a:r>
              <a:rPr lang="en-US" dirty="0" smtClean="0"/>
              <a:t> questionnaires needed to be displayed as a data survey portal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questionnaires needed to be deployed on the Heroku platform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Accenture delivered a fully responsive site with a </a:t>
            </a:r>
            <a:r>
              <a:rPr lang="en-US" dirty="0" err="1" smtClean="0"/>
              <a:t>RESTful</a:t>
            </a:r>
            <a:r>
              <a:rPr lang="en-US" dirty="0" smtClean="0"/>
              <a:t> architecture, allowing streamlined scalability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Data from questionnaires are displayed in beautiful charts and diagrams for easy understanding and clear communication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 full-stack JavaScript architecture consisting of AngularJS, NodeJS, ExpressJS, PostgreSQL to serve the purpose of rapid agile development and development cycles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 smtClean="0"/>
              <a:t>HighchartsJS</a:t>
            </a:r>
            <a:r>
              <a:rPr lang="en-US" dirty="0" smtClean="0"/>
              <a:t> used to display data in charts for clear communication to viewers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jQuery plugin and AngularJS to improved the way data was displayed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 smtClean="0"/>
              <a:t>RESTful</a:t>
            </a:r>
            <a:r>
              <a:rPr lang="en-US" dirty="0" smtClean="0"/>
              <a:t> APIs for scalability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Location: </a:t>
            </a:r>
            <a:r>
              <a:rPr lang="en-US" dirty="0" smtClean="0"/>
              <a:t>APAC (India)</a:t>
            </a:r>
            <a:endParaRPr lang="en-US" dirty="0"/>
          </a:p>
          <a:p>
            <a:r>
              <a:rPr lang="en-US" dirty="0"/>
              <a:t>OU: </a:t>
            </a:r>
            <a:r>
              <a:rPr lang="en-US" dirty="0" smtClean="0"/>
              <a:t>Products</a:t>
            </a:r>
            <a:endParaRPr lang="en-US" dirty="0"/>
          </a:p>
          <a:p>
            <a:r>
              <a:rPr lang="en-US" dirty="0"/>
              <a:t>Success</a:t>
            </a:r>
            <a:r>
              <a:rPr lang="en-US" dirty="0" smtClean="0"/>
              <a:t>: </a:t>
            </a:r>
            <a:r>
              <a:rPr lang="en-US" b="1" dirty="0" smtClean="0"/>
              <a:t>Launched a modern Web application backed by </a:t>
            </a:r>
            <a:r>
              <a:rPr lang="en-US" b="1" dirty="0" err="1" smtClean="0"/>
              <a:t>RESTful</a:t>
            </a:r>
            <a:r>
              <a:rPr lang="en-US" b="1" dirty="0" smtClean="0"/>
              <a:t> APIs</a:t>
            </a:r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349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07" y="67118"/>
            <a:ext cx="6041782" cy="826724"/>
          </a:xfrm>
        </p:spPr>
        <p:txBody>
          <a:bodyPr anchor="t"/>
          <a:lstStyle/>
          <a:p>
            <a:r>
              <a:rPr lang="en-US" dirty="0" err="1" smtClean="0"/>
              <a:t>Ashoka</a:t>
            </a:r>
            <a:r>
              <a:rPr lang="en-US" dirty="0" smtClean="0"/>
              <a:t> Data Platform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 dirty="0" smtClean="0">
                <a:latin typeface="Avenir Next Regular"/>
                <a:cs typeface="Avenir Next Regular"/>
              </a:rPr>
              <a:t>Confidential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venir Next Regular"/>
                <a:cs typeface="Avenir Next Regular"/>
              </a:rPr>
              <a:pPr defTabSz="914400"/>
              <a:t>46</a:t>
            </a:fld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4941" y="199483"/>
            <a:ext cx="2739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200" b="1" cap="small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technology stack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31147" y="480519"/>
            <a:ext cx="248467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50449" y="603956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Front-end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AngularJS</a:t>
            </a:r>
          </a:p>
        </p:txBody>
      </p:sp>
      <p:sp>
        <p:nvSpPr>
          <p:cNvPr id="9" name="Rectangle 8"/>
          <p:cNvSpPr/>
          <p:nvPr/>
        </p:nvSpPr>
        <p:spPr>
          <a:xfrm>
            <a:off x="6531147" y="1333557"/>
            <a:ext cx="2104834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Back-end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NodeJS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ExpressJS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Node-Postgres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0449" y="2401478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Database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PostgreSQL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531147" y="1209250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31147" y="2286038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ostgresql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57" y="2401479"/>
            <a:ext cx="420627" cy="420627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641" y="576866"/>
            <a:ext cx="490274" cy="490274"/>
          </a:xfrm>
          <a:prstGeom prst="rect">
            <a:avLst/>
          </a:prstGeom>
        </p:spPr>
      </p:pic>
      <p:pic>
        <p:nvPicPr>
          <p:cNvPr id="13" name="Picture 12" descr="imgres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073" y="1479123"/>
            <a:ext cx="483360" cy="48336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531146" y="3092599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550449" y="3297825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Version Control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Github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531146" y="3950466"/>
            <a:ext cx="2484676" cy="0"/>
          </a:xfrm>
          <a:prstGeom prst="line">
            <a:avLst/>
          </a:prstGeom>
          <a:ln w="9525" cmpd="sng"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1147" y="4091559"/>
            <a:ext cx="2104834" cy="420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tx2"/>
                </a:solidFill>
                <a:latin typeface="Avenir Next Regular"/>
                <a:cs typeface="Avenir Next Regular"/>
              </a:rPr>
              <a:t>Cloud Platform</a:t>
            </a:r>
          </a:p>
          <a:p>
            <a:pPr marL="171450" indent="-171450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800" dirty="0" smtClean="0">
                <a:solidFill>
                  <a:srgbClr val="CA2F31"/>
                </a:solidFill>
                <a:latin typeface="Avenir Next Regular"/>
                <a:cs typeface="Avenir Next Regular"/>
              </a:rPr>
              <a:t>Heroku</a:t>
            </a:r>
          </a:p>
        </p:txBody>
      </p:sp>
      <p:pic>
        <p:nvPicPr>
          <p:cNvPr id="14" name="Picture 13" descr="heroku_128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145" y="4014601"/>
            <a:ext cx="710167" cy="710167"/>
          </a:xfrm>
          <a:prstGeom prst="rect">
            <a:avLst/>
          </a:prstGeom>
        </p:spPr>
      </p:pic>
      <p:pic>
        <p:nvPicPr>
          <p:cNvPr id="23" name="Picture 22" descr="GitHub-Mark.png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57" y="3304161"/>
            <a:ext cx="478427" cy="47842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5311" y="1646412"/>
            <a:ext cx="5757363" cy="278113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NodeJS </a:t>
            </a:r>
            <a:r>
              <a:rPr lang="en-US" sz="1100" dirty="0">
                <a:latin typeface="Avenir Next Regular"/>
                <a:cs typeface="Avenir Next Regular"/>
              </a:rPr>
              <a:t>– All </a:t>
            </a:r>
            <a:r>
              <a:rPr lang="en-US" sz="1100" dirty="0" smtClean="0">
                <a:latin typeface="Avenir Next Regular"/>
                <a:cs typeface="Avenir Next Regular"/>
              </a:rPr>
              <a:t>of the </a:t>
            </a:r>
            <a:r>
              <a:rPr lang="en-US" sz="1100" dirty="0">
                <a:latin typeface="Avenir Next Regular"/>
                <a:cs typeface="Avenir Next Regular"/>
              </a:rPr>
              <a:t>server side development was done using </a:t>
            </a:r>
            <a:r>
              <a:rPr lang="en-US" sz="1100" dirty="0" err="1">
                <a:latin typeface="Avenir Next Regular"/>
                <a:cs typeface="Avenir Next Regular"/>
              </a:rPr>
              <a:t>Javascript</a:t>
            </a:r>
            <a:r>
              <a:rPr lang="en-US" sz="1100" dirty="0">
                <a:latin typeface="Avenir Next Regular"/>
                <a:cs typeface="Avenir Next Regular"/>
              </a:rPr>
              <a:t> i.e. N</a:t>
            </a:r>
            <a:r>
              <a:rPr lang="en-US" sz="1100" dirty="0" smtClean="0">
                <a:latin typeface="Avenir Next Regular"/>
                <a:cs typeface="Avenir Next Regular"/>
              </a:rPr>
              <a:t>odeJS</a:t>
            </a: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Restful APIs </a:t>
            </a:r>
            <a:r>
              <a:rPr lang="en-US" sz="1100" dirty="0">
                <a:latin typeface="Avenir Next Regular"/>
                <a:cs typeface="Avenir Next Regular"/>
              </a:rPr>
              <a:t>were written and consumed using </a:t>
            </a:r>
            <a:r>
              <a:rPr lang="en-US" sz="1100" dirty="0" smtClean="0">
                <a:latin typeface="Avenir Next Regular"/>
                <a:cs typeface="Avenir Next Regular"/>
              </a:rPr>
              <a:t>ExpressJS 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The front-end </a:t>
            </a:r>
            <a:r>
              <a:rPr lang="en-US" sz="1100" dirty="0">
                <a:latin typeface="Avenir Next Regular"/>
                <a:cs typeface="Avenir Next Regular"/>
              </a:rPr>
              <a:t>was developed using the MVC Framework </a:t>
            </a:r>
            <a:r>
              <a:rPr lang="en-US" sz="1100" dirty="0" smtClean="0">
                <a:latin typeface="Avenir Next Regular"/>
                <a:cs typeface="Avenir Next Regular"/>
              </a:rPr>
              <a:t>AngularJS </a:t>
            </a:r>
            <a:r>
              <a:rPr lang="en-US" sz="1100" dirty="0">
                <a:latin typeface="Avenir Next Regular"/>
                <a:cs typeface="Avenir Next Regular"/>
              </a:rPr>
              <a:t>which also consumed </a:t>
            </a:r>
            <a:r>
              <a:rPr lang="en-US" sz="1100" dirty="0" smtClean="0">
                <a:latin typeface="Avenir Next Regular"/>
                <a:cs typeface="Avenir Next Regular"/>
              </a:rPr>
              <a:t>the </a:t>
            </a:r>
            <a:r>
              <a:rPr lang="en-US" sz="1100" dirty="0">
                <a:latin typeface="Avenir Next Regular"/>
                <a:cs typeface="Avenir Next Regular"/>
              </a:rPr>
              <a:t>web services written in </a:t>
            </a:r>
            <a:r>
              <a:rPr lang="en-US" sz="1100" dirty="0" smtClean="0">
                <a:latin typeface="Avenir Next Regular"/>
                <a:cs typeface="Avenir Next Regular"/>
              </a:rPr>
              <a:t>NodeJS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 smtClean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 smtClean="0">
                <a:latin typeface="Avenir Next Regular"/>
                <a:cs typeface="Avenir Next Regular"/>
              </a:rPr>
              <a:t>Node</a:t>
            </a:r>
            <a:r>
              <a:rPr lang="en-US" sz="1100" dirty="0">
                <a:latin typeface="Avenir Next Regular"/>
                <a:cs typeface="Avenir Next Regular"/>
              </a:rPr>
              <a:t>-Postgres was the driver used to connect between NodeJS and PostgresSQL </a:t>
            </a:r>
            <a:r>
              <a:rPr lang="en-US" sz="1100" dirty="0" smtClean="0">
                <a:latin typeface="Avenir Next Regular"/>
                <a:cs typeface="Avenir Next Regular"/>
              </a:rPr>
              <a:t>Database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>
                <a:latin typeface="Avenir Next Regular"/>
                <a:cs typeface="Avenir Next Regular"/>
              </a:rPr>
              <a:t>Postgres SQL was the existing DB with the client and </a:t>
            </a:r>
            <a:r>
              <a:rPr lang="en-US" sz="1100" dirty="0" smtClean="0">
                <a:latin typeface="Avenir Next Regular"/>
                <a:cs typeface="Avenir Next Regular"/>
              </a:rPr>
              <a:t>added </a:t>
            </a:r>
            <a:r>
              <a:rPr lang="en-US" sz="1100" dirty="0">
                <a:latin typeface="Avenir Next Regular"/>
                <a:cs typeface="Avenir Next Regular"/>
              </a:rPr>
              <a:t>some data columns to the data model to make it compliant with the client’s </a:t>
            </a:r>
            <a:r>
              <a:rPr lang="en-US" sz="1100" dirty="0" smtClean="0">
                <a:latin typeface="Avenir Next Regular"/>
                <a:cs typeface="Avenir Next Regular"/>
              </a:rPr>
              <a:t>requirements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C91C15"/>
              </a:buClr>
              <a:buFont typeface="Arial"/>
              <a:buChar char="•"/>
            </a:pPr>
            <a:r>
              <a:rPr lang="en-US" sz="1100" dirty="0">
                <a:latin typeface="Avenir Next Regular"/>
                <a:cs typeface="Avenir Next Regular"/>
              </a:rPr>
              <a:t>The whole application was versioned and merged using Github and deployed on Heroku </a:t>
            </a:r>
            <a:r>
              <a:rPr lang="en-US" sz="1100" dirty="0" err="1">
                <a:latin typeface="Avenir Next Regular"/>
                <a:cs typeface="Avenir Next Regular"/>
              </a:rPr>
              <a:t>PaaS</a:t>
            </a:r>
            <a:r>
              <a:rPr lang="en-US" sz="1100" dirty="0">
                <a:latin typeface="Avenir Next Regular"/>
                <a:cs typeface="Avenir Next Regular"/>
              </a:rPr>
              <a:t> and using the Heroku Postgres Storage and configuring with psql command </a:t>
            </a:r>
            <a:r>
              <a:rPr lang="en-US" sz="1100" dirty="0" smtClean="0">
                <a:latin typeface="Avenir Next Regular"/>
                <a:cs typeface="Avenir Next Regular"/>
              </a:rPr>
              <a:t>line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black">
          <a:xfrm>
            <a:off x="335311" y="893842"/>
            <a:ext cx="5780921" cy="46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88925" indent="-288925" algn="l" rtl="0" eaLnBrk="0" fontAlgn="base" hangingPunct="0">
              <a:lnSpc>
                <a:spcPct val="95000"/>
              </a:lnSpc>
              <a:spcBef>
                <a:spcPct val="75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ヒラギノ角ゴ Pro W3" charset="0"/>
                <a:cs typeface="Geneva" charset="0"/>
              </a:defRPr>
            </a:lvl1pPr>
            <a:lvl2pPr marL="633413" indent="-23018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2pPr>
            <a:lvl3pPr marL="974725" indent="-227013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3pPr>
            <a:lvl4pPr marL="1312863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4pPr>
            <a:lvl5pPr marL="1651000" indent="-2238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5pPr>
            <a:lvl6pPr marL="21082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5654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0226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479800" indent="-2238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2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To support the objectives, the following areas were analyzed and we have provided solution options and recommendations for each:</a:t>
            </a:r>
          </a:p>
        </p:txBody>
      </p:sp>
      <p:pic>
        <p:nvPicPr>
          <p:cNvPr id="26" name="Picture 25" descr="express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140" y="1508198"/>
            <a:ext cx="423805" cy="4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394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0435" y="1822429"/>
            <a:ext cx="7772400" cy="102155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Appendix 1: Lightweight Architecture at Accenture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184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Lightweight Architecture at Accenture - Practice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latin typeface="Avenir Book"/>
                <a:cs typeface="Avenir Book"/>
              </a:rPr>
              <a:t>© 2014 Accenture All Rights Reserved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F01A0F-09BA-8F4E-BAF1-40291A86EF31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27000" y="869938"/>
            <a:ext cx="6881519" cy="37036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Lightweight architecture (LWA) is a strategic focus for Accenture Technology’s custom delivery practices. </a:t>
            </a:r>
          </a:p>
          <a:p>
            <a:pPr lvl="1"/>
            <a:r>
              <a:rPr lang="en-US" dirty="0" smtClean="0"/>
              <a:t>LWA is divided into ‘Accenture Open Platforms’ (AOPs), which are collections of reference architectures and accelerators that enable our delivery teams to utilize a common foundation built on previous experience. </a:t>
            </a:r>
          </a:p>
          <a:p>
            <a:pPr lvl="1"/>
            <a:r>
              <a:rPr lang="en-US" dirty="0" smtClean="0"/>
              <a:t>Each Open Platform comprises pre-selected, pre-integrated technology mapped to reference architecture components along with accelerators and delivery aids to ensure high quality development is done quickly. </a:t>
            </a:r>
          </a:p>
          <a:p>
            <a:r>
              <a:rPr lang="en-US" dirty="0" smtClean="0"/>
              <a:t>There are three AOPs: </a:t>
            </a:r>
          </a:p>
          <a:p>
            <a:pPr lvl="1"/>
            <a:r>
              <a:rPr lang="en-US" dirty="0" smtClean="0"/>
              <a:t>Accenture Open Web Platform: UI</a:t>
            </a:r>
          </a:p>
          <a:p>
            <a:pPr lvl="1"/>
            <a:r>
              <a:rPr lang="en-US" dirty="0" smtClean="0"/>
              <a:t>Accenture Open Services Platform: ‘Back Ends’</a:t>
            </a:r>
          </a:p>
          <a:p>
            <a:pPr lvl="1"/>
            <a:r>
              <a:rPr lang="en-US" dirty="0" smtClean="0"/>
              <a:t>Accenture Open Data Platform: Data and persistence</a:t>
            </a:r>
          </a:p>
          <a:p>
            <a:r>
              <a:rPr lang="en-US" dirty="0" smtClean="0"/>
              <a:t>LWA enables each AOP with state-of-the-industry DevOps capability, platform selection, and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5926" y="701663"/>
            <a:ext cx="1278752" cy="12787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91775" y="2055671"/>
            <a:ext cx="1187047" cy="1176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AOSP Logo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91775" y="3402812"/>
            <a:ext cx="1187047" cy="1176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AODP Logo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073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Accenture Open Platforms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Accenture Open Services Platform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i="1" dirty="0" smtClean="0">
                <a:solidFill>
                  <a:srgbClr val="C91C15"/>
                </a:solidFill>
              </a:rPr>
              <a:t>The plumbing for lightweight applications: middleware, services, business logic</a:t>
            </a:r>
          </a:p>
          <a:p>
            <a:pPr marL="0" indent="0">
              <a:buNone/>
            </a:pPr>
            <a:endParaRPr lang="en-US" sz="500" dirty="0" smtClean="0"/>
          </a:p>
          <a:p>
            <a:r>
              <a:rPr lang="en-US" dirty="0" smtClean="0"/>
              <a:t>Consists of three distinct reference architectures + accelerators</a:t>
            </a:r>
          </a:p>
          <a:p>
            <a:pPr lvl="1"/>
            <a:r>
              <a:rPr lang="en-US" dirty="0" smtClean="0"/>
              <a:t>Reactive architecture with </a:t>
            </a: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Akka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/>
              <a:t>Web API architecture with </a:t>
            </a:r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smtClean="0"/>
              <a:t>Lightweight Java architecture for middleware and services</a:t>
            </a:r>
          </a:p>
          <a:p>
            <a:r>
              <a:rPr lang="en-US" dirty="0" smtClean="0"/>
              <a:t>Like AOWP, AOSP consists of reference architecture, documentation, </a:t>
            </a:r>
            <a:r>
              <a:rPr lang="en-US" dirty="0" err="1" smtClean="0"/>
              <a:t>DevOps</a:t>
            </a:r>
            <a:r>
              <a:rPr lang="en-US" dirty="0" smtClean="0"/>
              <a:t> enablement, and project accelerators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/>
              <a:t>Accenture Open Data Platform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rgbClr val="C91C15"/>
                </a:solidFill>
              </a:rPr>
              <a:t>The foundation for lightweight applications: </a:t>
            </a:r>
            <a:r>
              <a:rPr lang="en-US" i="1" dirty="0" smtClean="0">
                <a:solidFill>
                  <a:srgbClr val="C91C15"/>
                </a:solidFill>
              </a:rPr>
              <a:t>data storage, persistence</a:t>
            </a:r>
            <a:endParaRPr lang="en-US" i="1" dirty="0">
              <a:solidFill>
                <a:srgbClr val="C91C15"/>
              </a:solidFill>
            </a:endParaRP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Consists of </a:t>
            </a:r>
            <a:r>
              <a:rPr lang="en-US" dirty="0" smtClean="0"/>
              <a:t>distinct reference architectures for </a:t>
            </a:r>
            <a:endParaRPr lang="en-US" dirty="0"/>
          </a:p>
          <a:p>
            <a:pPr lvl="1"/>
            <a:r>
              <a:rPr lang="en-US" dirty="0" smtClean="0"/>
              <a:t>Persistence &amp; caching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/>
              <a:t>Data storage with </a:t>
            </a:r>
            <a:r>
              <a:rPr lang="en-US" dirty="0" err="1" smtClean="0"/>
              <a:t>noSQL</a:t>
            </a:r>
            <a:r>
              <a:rPr lang="en-US" dirty="0" smtClean="0"/>
              <a:t> with </a:t>
            </a:r>
            <a:r>
              <a:rPr lang="en-US" dirty="0" err="1" smtClean="0"/>
              <a:t>couchbase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couchdb</a:t>
            </a:r>
            <a:r>
              <a:rPr lang="en-US" dirty="0" smtClean="0"/>
              <a:t>, and </a:t>
            </a:r>
            <a:r>
              <a:rPr lang="en-US" dirty="0" err="1" smtClean="0"/>
              <a:t>riak</a:t>
            </a:r>
            <a:endParaRPr lang="en-US" dirty="0"/>
          </a:p>
          <a:p>
            <a:pPr lvl="1"/>
            <a:r>
              <a:rPr lang="en-US" dirty="0" smtClean="0"/>
              <a:t>Application/execution architecture for data-intensive applications</a:t>
            </a:r>
            <a:endParaRPr lang="en-US" dirty="0"/>
          </a:p>
          <a:p>
            <a:r>
              <a:rPr lang="en-US" dirty="0"/>
              <a:t>Like AOWP, </a:t>
            </a:r>
            <a:r>
              <a:rPr lang="en-US" dirty="0" smtClean="0"/>
              <a:t>AODP </a:t>
            </a:r>
            <a:r>
              <a:rPr lang="en-US" dirty="0"/>
              <a:t>consists of reference architecture, documentation, </a:t>
            </a:r>
            <a:r>
              <a:rPr lang="en-US" dirty="0" smtClean="0"/>
              <a:t>developer </a:t>
            </a:r>
            <a:r>
              <a:rPr lang="en-US" dirty="0"/>
              <a:t>enablement, and project accelerators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623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Architecture for New Class of Apps: Client/API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dirty="0" smtClean="0">
                <a:latin typeface="Arial"/>
                <a:cs typeface="Arial"/>
              </a:rPr>
              <a:t>Confidential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rial"/>
                <a:cs typeface="Arial"/>
              </a:rPr>
              <a:pPr defTabSz="914400"/>
              <a:t>5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3914" y="7073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91C15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49" y="728436"/>
            <a:ext cx="864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There is a distinct shift from traditional 3-tier Web applications to new Client/API model</a:t>
            </a:r>
            <a:endParaRPr lang="en-US" sz="1600" i="1" dirty="0">
              <a:solidFill>
                <a:srgbClr val="C91C15"/>
              </a:solidFill>
              <a:latin typeface="Avenir Next Regular"/>
              <a:cs typeface="Avenir Next Regula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884" y="4167718"/>
            <a:ext cx="958933" cy="328250"/>
          </a:xfrm>
          <a:prstGeom prst="rect">
            <a:avLst/>
          </a:prstGeom>
        </p:spPr>
      </p:pic>
      <p:pic>
        <p:nvPicPr>
          <p:cNvPr id="15" name="Picture 6" descr="https://www.crittercism.com/wp-content/uploads/2014/05/backbone-imag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8580" y="4028430"/>
            <a:ext cx="1101889" cy="1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 descr="http://pascalprecht.github.io/slides/mastering-angularjs-directives/img/angularjs-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202" y="4247559"/>
            <a:ext cx="770294" cy="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http://i.microsoft.com/net/images/chrome/net-logo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801" y="4338069"/>
            <a:ext cx="289410" cy="2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8" descr="https://encrypted-tbn1.gstatic.com/images?q=tbn:ANd9GcRF_pA_dpWqpKJ-id5a7jQ7kpY0uLK_hMgGqpwpo5rOGR_JXaTtRvJRyck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960" y="3956642"/>
            <a:ext cx="921238" cy="29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571981" y="1556119"/>
            <a:ext cx="3311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100000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The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browser w/ JavaScript, HTML5 &amp; CSS3 has evolved to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a high performing, native-like desktop platform.</a:t>
            </a:r>
          </a:p>
          <a:p>
            <a:pPr algn="ctr">
              <a:buSzPct val="100000"/>
            </a:pP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  <a:p>
            <a:pPr algn="ctr">
              <a:buSzPct val="100000"/>
            </a:pP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  <a:p>
            <a:pPr algn="ctr">
              <a:buSzPct val="100000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APIs handle business logic and interaction between the UI and the back end. </a:t>
            </a:r>
          </a:p>
          <a:p>
            <a:pPr algn="ctr">
              <a:buSzPct val="100000"/>
            </a:pP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  <a:p>
            <a:pPr algn="ctr">
              <a:buSzPct val="100000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  <a:p>
            <a:pPr algn="ctr">
              <a:buSzPct val="100000"/>
            </a:pPr>
            <a:r>
              <a:rPr lang="en-US" sz="1200" b="1" dirty="0" smtClean="0">
                <a:solidFill>
                  <a:srgbClr val="C91C15"/>
                </a:solidFill>
                <a:latin typeface="Avenir Next Regular"/>
                <a:cs typeface="Avenir Next Regular"/>
              </a:rPr>
              <a:t>Client/API architecture is truly decoupled: modular systems ensure technology and experiences doesn’t become stale. </a:t>
            </a:r>
            <a:endParaRPr lang="en-CA" sz="1200" b="1" dirty="0">
              <a:solidFill>
                <a:srgbClr val="C91C15"/>
              </a:solidFill>
              <a:latin typeface="Avenir Next Regular"/>
              <a:cs typeface="Avenir Next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09170" y="4028326"/>
            <a:ext cx="3662355" cy="523220"/>
          </a:xfrm>
          <a:prstGeom prst="rect">
            <a:avLst/>
          </a:prstGeom>
          <a:solidFill>
            <a:srgbClr val="800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Client/API = Single Page Web Applications + APIs</a:t>
            </a:r>
            <a:endParaRPr lang="en-US" sz="1400" b="1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28507" y="3433914"/>
            <a:ext cx="2079626" cy="408543"/>
          </a:xfrm>
          <a:prstGeom prst="roundRect">
            <a:avLst/>
          </a:prstGeom>
          <a:solidFill>
            <a:srgbClr val="CC0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Backend</a:t>
            </a:r>
            <a:endParaRPr lang="en-US" sz="700" b="1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28507" y="2504194"/>
            <a:ext cx="2079626" cy="709580"/>
          </a:xfrm>
          <a:prstGeom prst="roundRect">
            <a:avLst/>
          </a:prstGeom>
          <a:solidFill>
            <a:srgbClr val="CC0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APIs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028507" y="1559696"/>
            <a:ext cx="2079626" cy="721374"/>
          </a:xfrm>
          <a:prstGeom prst="roundRect">
            <a:avLst/>
          </a:prstGeom>
          <a:solidFill>
            <a:srgbClr val="CC0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127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Client</a:t>
            </a:r>
          </a:p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(Browser)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84801" y="1193998"/>
            <a:ext cx="2049502" cy="27019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Traditional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941302" y="1203736"/>
            <a:ext cx="2236261" cy="26950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latin typeface="Avenir Next Regular"/>
                <a:cs typeface="Avenir Next Regular"/>
              </a:rPr>
              <a:t>Client/API</a:t>
            </a:r>
          </a:p>
        </p:txBody>
      </p:sp>
      <p:sp>
        <p:nvSpPr>
          <p:cNvPr id="27" name="Down Arrow 26"/>
          <p:cNvSpPr/>
          <p:nvPr/>
        </p:nvSpPr>
        <p:spPr bwMode="auto">
          <a:xfrm flipV="1">
            <a:off x="4341338" y="2222625"/>
            <a:ext cx="143239" cy="1212673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 w="38100" cmpd="sng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endParaRPr lang="en-US" sz="600" b="1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8" name="Flowchart: Magnetic Disk 29"/>
          <p:cNvSpPr/>
          <p:nvPr/>
        </p:nvSpPr>
        <p:spPr bwMode="auto">
          <a:xfrm>
            <a:off x="4391295" y="3487130"/>
            <a:ext cx="471495" cy="318079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DB</a:t>
            </a:r>
          </a:p>
        </p:txBody>
      </p:sp>
      <p:sp>
        <p:nvSpPr>
          <p:cNvPr id="29" name="Trapezoid 28"/>
          <p:cNvSpPr/>
          <p:nvPr/>
        </p:nvSpPr>
        <p:spPr bwMode="auto">
          <a:xfrm>
            <a:off x="4677733" y="3232056"/>
            <a:ext cx="410818" cy="172293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Data</a:t>
            </a:r>
          </a:p>
        </p:txBody>
      </p:sp>
      <p:sp>
        <p:nvSpPr>
          <p:cNvPr id="30" name="Trapezoid 29"/>
          <p:cNvSpPr/>
          <p:nvPr/>
        </p:nvSpPr>
        <p:spPr bwMode="auto">
          <a:xfrm>
            <a:off x="4677733" y="2306652"/>
            <a:ext cx="410818" cy="172293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Data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3666041" y="1879830"/>
            <a:ext cx="475479" cy="2735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Model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4021878" y="1671432"/>
            <a:ext cx="710228" cy="19217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View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4124173" y="2003013"/>
            <a:ext cx="710228" cy="19217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Services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4260606" y="1822898"/>
            <a:ext cx="710228" cy="19217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Controller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65069" y="2509477"/>
            <a:ext cx="1888966" cy="710672"/>
          </a:xfrm>
          <a:prstGeom prst="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18288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80000"/>
              </a:lnSpc>
            </a:pPr>
            <a:r>
              <a:rPr lang="en-US" sz="700" b="1" dirty="0" smtClean="0">
                <a:solidFill>
                  <a:schemeClr val="bg1"/>
                </a:solidFill>
                <a:latin typeface="Arial"/>
                <a:cs typeface="Arial"/>
              </a:rPr>
              <a:t>App Server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465069" y="1562854"/>
            <a:ext cx="1888966" cy="710672"/>
          </a:xfrm>
          <a:prstGeom prst="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18288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Client</a:t>
            </a: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(Browser)</a:t>
            </a:r>
            <a:endParaRPr kumimoji="0" lang="en-US" sz="700" b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/>
              <a:cs typeface="Arial"/>
            </a:endParaRPr>
          </a:p>
        </p:txBody>
      </p:sp>
      <p:sp>
        <p:nvSpPr>
          <p:cNvPr id="37" name="Down Arrow 36"/>
          <p:cNvSpPr/>
          <p:nvPr/>
        </p:nvSpPr>
        <p:spPr bwMode="auto">
          <a:xfrm flipV="1">
            <a:off x="1604765" y="2175997"/>
            <a:ext cx="143239" cy="414558"/>
          </a:xfrm>
          <a:prstGeom prst="downArrow">
            <a:avLst/>
          </a:prstGeom>
          <a:solidFill>
            <a:srgbClr val="99FF9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8" name="Down Arrow 37"/>
          <p:cNvSpPr/>
          <p:nvPr/>
        </p:nvSpPr>
        <p:spPr bwMode="auto">
          <a:xfrm flipV="1">
            <a:off x="1568209" y="3131536"/>
            <a:ext cx="143239" cy="302378"/>
          </a:xfrm>
          <a:prstGeom prst="downArrow">
            <a:avLst/>
          </a:prstGeom>
          <a:solidFill>
            <a:srgbClr val="99FF99"/>
          </a:solidFill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9" name="Flowchart: Document 11"/>
          <p:cNvSpPr/>
          <p:nvPr/>
        </p:nvSpPr>
        <p:spPr bwMode="auto">
          <a:xfrm>
            <a:off x="1789782" y="2296087"/>
            <a:ext cx="417781" cy="203989"/>
          </a:xfrm>
          <a:prstGeom prst="flowChartDocument">
            <a:avLst/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tx1"/>
                </a:solidFill>
                <a:latin typeface="Arial"/>
                <a:cs typeface="Arial"/>
              </a:rPr>
              <a:t>HTML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465069" y="3457039"/>
            <a:ext cx="1888966" cy="385417"/>
          </a:xfrm>
          <a:prstGeom prst="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18288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80000"/>
              </a:lnSpc>
            </a:pPr>
            <a:r>
              <a:rPr lang="en-US" sz="700" b="1" dirty="0">
                <a:solidFill>
                  <a:schemeClr val="bg1"/>
                </a:solidFill>
                <a:latin typeface="Arial"/>
                <a:cs typeface="Arial"/>
              </a:rPr>
              <a:t>Backend</a:t>
            </a:r>
          </a:p>
        </p:txBody>
      </p:sp>
      <p:sp>
        <p:nvSpPr>
          <p:cNvPr id="41" name="Flowchart: Magnetic Disk 8"/>
          <p:cNvSpPr/>
          <p:nvPr/>
        </p:nvSpPr>
        <p:spPr bwMode="auto">
          <a:xfrm>
            <a:off x="1404081" y="3484300"/>
            <a:ext cx="471495" cy="315855"/>
          </a:xfrm>
          <a:prstGeom prst="flowChartMagneticDisk">
            <a:avLst/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tx1"/>
                </a:solidFill>
                <a:latin typeface="Arial"/>
                <a:cs typeface="Arial"/>
              </a:rPr>
              <a:t>DB</a:t>
            </a:r>
          </a:p>
        </p:txBody>
      </p:sp>
      <p:sp>
        <p:nvSpPr>
          <p:cNvPr id="42" name="Snip Single Corner Rectangle 41"/>
          <p:cNvSpPr/>
          <p:nvPr/>
        </p:nvSpPr>
        <p:spPr bwMode="auto">
          <a:xfrm>
            <a:off x="1249895" y="1635238"/>
            <a:ext cx="820641" cy="514203"/>
          </a:xfrm>
          <a:prstGeom prst="snip1Rect">
            <a:avLst/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Page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1304604" y="1820426"/>
            <a:ext cx="703265" cy="236891"/>
          </a:xfrm>
          <a:prstGeom prst="roundRect">
            <a:avLst>
              <a:gd name="adj" fmla="val 50000"/>
            </a:avLst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tx1"/>
                </a:solidFill>
                <a:latin typeface="Arial"/>
                <a:cs typeface="Arial"/>
              </a:rPr>
              <a:t>Handlers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1325494" y="1846747"/>
            <a:ext cx="703265" cy="236891"/>
          </a:xfrm>
          <a:prstGeom prst="roundRect">
            <a:avLst>
              <a:gd name="adj" fmla="val 50000"/>
            </a:avLst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1346383" y="1873068"/>
            <a:ext cx="703265" cy="236891"/>
          </a:xfrm>
          <a:prstGeom prst="roundRect">
            <a:avLst>
              <a:gd name="adj" fmla="val 50000"/>
            </a:avLst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tx1"/>
                </a:solidFill>
                <a:latin typeface="Arial"/>
                <a:cs typeface="Arial"/>
              </a:rPr>
              <a:t>Event Handlers</a:t>
            </a:r>
          </a:p>
        </p:txBody>
      </p:sp>
      <p:sp>
        <p:nvSpPr>
          <p:cNvPr id="46" name="Trapezoid 45"/>
          <p:cNvSpPr/>
          <p:nvPr/>
        </p:nvSpPr>
        <p:spPr bwMode="auto">
          <a:xfrm>
            <a:off x="1815893" y="3250230"/>
            <a:ext cx="410818" cy="171088"/>
          </a:xfrm>
          <a:prstGeom prst="trapezoid">
            <a:avLst/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870883" y="2837155"/>
            <a:ext cx="475478" cy="310213"/>
          </a:xfrm>
          <a:prstGeom prst="roundRect">
            <a:avLst/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1308588" y="2614384"/>
            <a:ext cx="710228" cy="190829"/>
          </a:xfrm>
          <a:prstGeom prst="roundRect">
            <a:avLst/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tx1"/>
                </a:solidFill>
                <a:latin typeface="Arial"/>
                <a:cs typeface="Arial"/>
              </a:rPr>
              <a:t>View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1314558" y="2917076"/>
            <a:ext cx="710228" cy="190829"/>
          </a:xfrm>
          <a:prstGeom prst="roundRect">
            <a:avLst/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tx1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1547317" y="2764791"/>
            <a:ext cx="710228" cy="190829"/>
          </a:xfrm>
          <a:prstGeom prst="roundRect">
            <a:avLst/>
          </a:prstGeom>
          <a:solidFill>
            <a:srgbClr val="99FF99"/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tx1"/>
                </a:solidFill>
                <a:latin typeface="Arial"/>
                <a:cs typeface="Arial"/>
              </a:rPr>
              <a:t>Controller</a:t>
            </a:r>
          </a:p>
        </p:txBody>
      </p:sp>
      <p:sp>
        <p:nvSpPr>
          <p:cNvPr id="51" name="Can 50"/>
          <p:cNvSpPr/>
          <p:nvPr/>
        </p:nvSpPr>
        <p:spPr>
          <a:xfrm>
            <a:off x="3263356" y="1918628"/>
            <a:ext cx="446900" cy="314701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Local Data</a:t>
            </a:r>
          </a:p>
        </p:txBody>
      </p:sp>
      <p:sp>
        <p:nvSpPr>
          <p:cNvPr id="52" name="Down Arrow 51"/>
          <p:cNvSpPr/>
          <p:nvPr/>
        </p:nvSpPr>
        <p:spPr bwMode="auto">
          <a:xfrm>
            <a:off x="4202977" y="2249282"/>
            <a:ext cx="143239" cy="1212673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 w="38100" cmpd="sng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endParaRPr lang="en-US" sz="600" b="1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4090417" y="3077111"/>
            <a:ext cx="821299" cy="1030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500" b="1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HTTP/ WebSockets</a:t>
            </a:r>
            <a:endParaRPr lang="en-US" sz="500" b="1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4090417" y="2939668"/>
            <a:ext cx="822673" cy="1030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Services</a:t>
            </a:r>
          </a:p>
        </p:txBody>
      </p:sp>
      <p:sp>
        <p:nvSpPr>
          <p:cNvPr id="55" name="Rounded Rectangle 54"/>
          <p:cNvSpPr/>
          <p:nvPr/>
        </p:nvSpPr>
        <p:spPr bwMode="auto">
          <a:xfrm>
            <a:off x="3955810" y="2539850"/>
            <a:ext cx="1066672" cy="370454"/>
          </a:xfrm>
          <a:prstGeom prst="roundRect">
            <a:avLst/>
          </a:prstGeom>
          <a:solidFill>
            <a:srgbClr val="FF6666"/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API </a:t>
            </a:r>
            <a:r>
              <a:rPr lang="en-US" sz="600" b="1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Façade / Gateway</a:t>
            </a:r>
            <a:endParaRPr lang="en-US" sz="600" b="1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59" name="Flowchart: Magnetic Disk 29"/>
          <p:cNvSpPr/>
          <p:nvPr/>
        </p:nvSpPr>
        <p:spPr bwMode="auto">
          <a:xfrm>
            <a:off x="3670025" y="3484300"/>
            <a:ext cx="590581" cy="318079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600" b="1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Systems of Record</a:t>
            </a:r>
            <a:endParaRPr lang="en-US" sz="600" b="1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67124" y="2695557"/>
            <a:ext cx="865855" cy="162865"/>
            <a:chOff x="4067124" y="2695557"/>
            <a:chExt cx="865855" cy="162865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4111280" y="2723704"/>
              <a:ext cx="751510" cy="11345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</a:pPr>
              <a:endParaRPr lang="en-US" sz="600" b="1" dirty="0">
                <a:solidFill>
                  <a:schemeClr val="bg1"/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67124" y="2695557"/>
              <a:ext cx="865855" cy="162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550" b="1" dirty="0">
                  <a:solidFill>
                    <a:schemeClr val="bg1"/>
                  </a:solidFill>
                  <a:latin typeface="Avenir Next Regular"/>
                  <a:cs typeface="Avenir Next Regular"/>
                </a:rPr>
                <a:t>Security / Execution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553" y="4010221"/>
            <a:ext cx="426052" cy="5069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757" y="4338069"/>
            <a:ext cx="469694" cy="24893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12" y="3911832"/>
            <a:ext cx="889237" cy="444619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273908" y="155559"/>
            <a:ext cx="480322" cy="480322"/>
            <a:chOff x="8291119" y="101204"/>
            <a:chExt cx="321235" cy="321235"/>
          </a:xfrm>
        </p:grpSpPr>
        <p:sp>
          <p:nvSpPr>
            <p:cNvPr id="62" name="Oval 61"/>
            <p:cNvSpPr/>
            <p:nvPr/>
          </p:nvSpPr>
          <p:spPr>
            <a:xfrm>
              <a:off x="8291119" y="101204"/>
              <a:ext cx="321235" cy="32123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10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58943" y="164191"/>
              <a:ext cx="193275" cy="219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8877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Lightweight Architecture at Accenture - Capability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59553" y="859005"/>
            <a:ext cx="4843821" cy="37356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Expert architects in North America and Europe</a:t>
            </a:r>
          </a:p>
          <a:p>
            <a:r>
              <a:rPr lang="en-US" dirty="0" smtClean="0"/>
              <a:t>Delivery capability in the US, Mexico, Slovakia, Latvia, Singapore, and India</a:t>
            </a:r>
          </a:p>
          <a:p>
            <a:r>
              <a:rPr lang="en-US" dirty="0" smtClean="0"/>
              <a:t>Focused expertise in JavaScript/HTML5 UI, </a:t>
            </a:r>
            <a:r>
              <a:rPr lang="en-US" dirty="0" err="1" smtClean="0"/>
              <a:t>node.js</a:t>
            </a:r>
            <a:r>
              <a:rPr lang="en-US" dirty="0" smtClean="0"/>
              <a:t> for enterprise, reactive architectures, </a:t>
            </a:r>
            <a:r>
              <a:rPr lang="en-US" dirty="0" err="1" smtClean="0"/>
              <a:t>Scala</a:t>
            </a:r>
            <a:r>
              <a:rPr lang="en-US" dirty="0" smtClean="0"/>
              <a:t>, </a:t>
            </a:r>
            <a:r>
              <a:rPr lang="en-US" dirty="0" err="1" smtClean="0"/>
              <a:t>noSQL</a:t>
            </a:r>
            <a:r>
              <a:rPr lang="en-US" dirty="0" smtClean="0"/>
              <a:t>, deployment containers, DevOps and other technologies and capabilities. </a:t>
            </a:r>
            <a:endParaRPr lang="en-US" dirty="0"/>
          </a:p>
        </p:txBody>
      </p:sp>
      <p:pic>
        <p:nvPicPr>
          <p:cNvPr id="4" name="Picture 3" descr="BlankMap-World-Contin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869" y="859005"/>
            <a:ext cx="4454122" cy="20613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47540" y="3640659"/>
            <a:ext cx="1392296" cy="978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LWA Logo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0" name="Oval 2"/>
          <p:cNvSpPr/>
          <p:nvPr/>
        </p:nvSpPr>
        <p:spPr>
          <a:xfrm rot="19328668">
            <a:off x="6643884" y="781735"/>
            <a:ext cx="368300" cy="571500"/>
          </a:xfrm>
          <a:custGeom>
            <a:avLst/>
            <a:gdLst/>
            <a:ahLst/>
            <a:cxnLst/>
            <a:rect l="l" t="t" r="r" b="b"/>
            <a:pathLst>
              <a:path w="495300" h="863600"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cubicBezTo>
                  <a:pt x="495300" y="333133"/>
                  <a:pt x="451989" y="408501"/>
                  <a:pt x="386113" y="453005"/>
                </a:cubicBezTo>
                <a:lnTo>
                  <a:pt x="350644" y="472258"/>
                </a:lnTo>
                <a:lnTo>
                  <a:pt x="241298" y="863600"/>
                </a:lnTo>
                <a:lnTo>
                  <a:pt x="129683" y="464130"/>
                </a:lnTo>
                <a:lnTo>
                  <a:pt x="109187" y="453005"/>
                </a:lnTo>
                <a:cubicBezTo>
                  <a:pt x="43312" y="408501"/>
                  <a:pt x="0" y="333133"/>
                  <a:pt x="0" y="247650"/>
                </a:cubicBez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solidFill>
            <a:srgbClr val="C91C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/>
              <a:cs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 rot="19328668">
            <a:off x="6464358" y="759112"/>
            <a:ext cx="61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 20</a:t>
            </a:r>
            <a:endParaRPr lang="en-US" dirty="0">
              <a:solidFill>
                <a:schemeClr val="bg1">
                  <a:lumMod val="9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2" name="Oval 2"/>
          <p:cNvSpPr/>
          <p:nvPr/>
        </p:nvSpPr>
        <p:spPr>
          <a:xfrm>
            <a:off x="5539786" y="935787"/>
            <a:ext cx="368300" cy="571500"/>
          </a:xfrm>
          <a:custGeom>
            <a:avLst/>
            <a:gdLst/>
            <a:ahLst/>
            <a:cxnLst/>
            <a:rect l="l" t="t" r="r" b="b"/>
            <a:pathLst>
              <a:path w="495300" h="863600"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cubicBezTo>
                  <a:pt x="495300" y="333133"/>
                  <a:pt x="451989" y="408501"/>
                  <a:pt x="386113" y="453005"/>
                </a:cubicBezTo>
                <a:lnTo>
                  <a:pt x="350644" y="472258"/>
                </a:lnTo>
                <a:lnTo>
                  <a:pt x="241298" y="863600"/>
                </a:lnTo>
                <a:lnTo>
                  <a:pt x="129683" y="464130"/>
                </a:lnTo>
                <a:lnTo>
                  <a:pt x="109187" y="453005"/>
                </a:lnTo>
                <a:cubicBezTo>
                  <a:pt x="43312" y="408501"/>
                  <a:pt x="0" y="333133"/>
                  <a:pt x="0" y="247650"/>
                </a:cubicBez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solidFill>
            <a:srgbClr val="C91C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4330" y="913164"/>
            <a:ext cx="61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 50</a:t>
            </a:r>
            <a:endParaRPr lang="en-US" dirty="0">
              <a:solidFill>
                <a:schemeClr val="bg1">
                  <a:lumMod val="9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562695" y="1229956"/>
            <a:ext cx="614526" cy="616515"/>
            <a:chOff x="5521304" y="3258446"/>
            <a:chExt cx="614526" cy="616515"/>
          </a:xfrm>
        </p:grpSpPr>
        <p:sp>
          <p:nvSpPr>
            <p:cNvPr id="14" name="Oval 2"/>
            <p:cNvSpPr/>
            <p:nvPr/>
          </p:nvSpPr>
          <p:spPr>
            <a:xfrm>
              <a:off x="5634196" y="3303461"/>
              <a:ext cx="368300" cy="571500"/>
            </a:xfrm>
            <a:custGeom>
              <a:avLst/>
              <a:gdLst/>
              <a:ahLst/>
              <a:cxnLst/>
              <a:rect l="l" t="t" r="r" b="b"/>
              <a:pathLst>
                <a:path w="495300" h="863600">
                  <a:moveTo>
                    <a:pt x="247650" y="0"/>
                  </a:moveTo>
                  <a:cubicBezTo>
                    <a:pt x="384423" y="0"/>
                    <a:pt x="495300" y="110877"/>
                    <a:pt x="495300" y="247650"/>
                  </a:cubicBezTo>
                  <a:cubicBezTo>
                    <a:pt x="495300" y="333133"/>
                    <a:pt x="451989" y="408501"/>
                    <a:pt x="386113" y="453005"/>
                  </a:cubicBezTo>
                  <a:lnTo>
                    <a:pt x="350644" y="472258"/>
                  </a:lnTo>
                  <a:lnTo>
                    <a:pt x="241298" y="863600"/>
                  </a:lnTo>
                  <a:lnTo>
                    <a:pt x="129683" y="464130"/>
                  </a:lnTo>
                  <a:lnTo>
                    <a:pt x="109187" y="453005"/>
                  </a:lnTo>
                  <a:cubicBezTo>
                    <a:pt x="43312" y="408501"/>
                    <a:pt x="0" y="333133"/>
                    <a:pt x="0" y="247650"/>
                  </a:cubicBezTo>
                  <a:cubicBezTo>
                    <a:pt x="0" y="110877"/>
                    <a:pt x="110877" y="0"/>
                    <a:pt x="247650" y="0"/>
                  </a:cubicBezTo>
                  <a:close/>
                </a:path>
              </a:pathLst>
            </a:custGeom>
            <a:solidFill>
              <a:srgbClr val="C91C1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21304" y="3258446"/>
              <a:ext cx="614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sz="1200" dirty="0" smtClean="0">
                  <a:solidFill>
                    <a:schemeClr val="bg1">
                      <a:lumMod val="95000"/>
                    </a:schemeClr>
                  </a:solidFill>
                  <a:latin typeface="Helvetica Neue"/>
                  <a:cs typeface="Helvetica Neue"/>
                </a:rPr>
                <a:t>300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87445" y="1445340"/>
            <a:ext cx="614526" cy="588294"/>
            <a:chOff x="4757570" y="3331682"/>
            <a:chExt cx="614526" cy="588294"/>
          </a:xfrm>
        </p:grpSpPr>
        <p:sp>
          <p:nvSpPr>
            <p:cNvPr id="16" name="Oval 2"/>
            <p:cNvSpPr/>
            <p:nvPr/>
          </p:nvSpPr>
          <p:spPr>
            <a:xfrm>
              <a:off x="4814020" y="3348476"/>
              <a:ext cx="368300" cy="571500"/>
            </a:xfrm>
            <a:custGeom>
              <a:avLst/>
              <a:gdLst/>
              <a:ahLst/>
              <a:cxnLst/>
              <a:rect l="l" t="t" r="r" b="b"/>
              <a:pathLst>
                <a:path w="495300" h="863600">
                  <a:moveTo>
                    <a:pt x="247650" y="0"/>
                  </a:moveTo>
                  <a:cubicBezTo>
                    <a:pt x="384423" y="0"/>
                    <a:pt x="495300" y="110877"/>
                    <a:pt x="495300" y="247650"/>
                  </a:cubicBezTo>
                  <a:cubicBezTo>
                    <a:pt x="495300" y="333133"/>
                    <a:pt x="451989" y="408501"/>
                    <a:pt x="386113" y="453005"/>
                  </a:cubicBezTo>
                  <a:lnTo>
                    <a:pt x="350644" y="472258"/>
                  </a:lnTo>
                  <a:lnTo>
                    <a:pt x="241298" y="863600"/>
                  </a:lnTo>
                  <a:lnTo>
                    <a:pt x="129683" y="464130"/>
                  </a:lnTo>
                  <a:lnTo>
                    <a:pt x="109187" y="453005"/>
                  </a:lnTo>
                  <a:cubicBezTo>
                    <a:pt x="43312" y="408501"/>
                    <a:pt x="0" y="333133"/>
                    <a:pt x="0" y="247650"/>
                  </a:cubicBezTo>
                  <a:cubicBezTo>
                    <a:pt x="0" y="110877"/>
                    <a:pt x="110877" y="0"/>
                    <a:pt x="247650" y="0"/>
                  </a:cubicBezTo>
                  <a:close/>
                </a:path>
              </a:pathLst>
            </a:custGeom>
            <a:solidFill>
              <a:srgbClr val="C91C1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7570" y="3331682"/>
              <a:ext cx="614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  <a:latin typeface="Helvetica Neue"/>
                  <a:cs typeface="Helvetica Neue"/>
                </a:rPr>
                <a:t>10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9" name="Oval 2"/>
          <p:cNvSpPr/>
          <p:nvPr/>
        </p:nvSpPr>
        <p:spPr>
          <a:xfrm rot="1407972">
            <a:off x="7032017" y="794320"/>
            <a:ext cx="368300" cy="571500"/>
          </a:xfrm>
          <a:custGeom>
            <a:avLst/>
            <a:gdLst/>
            <a:ahLst/>
            <a:cxnLst/>
            <a:rect l="l" t="t" r="r" b="b"/>
            <a:pathLst>
              <a:path w="495300" h="863600"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cubicBezTo>
                  <a:pt x="495300" y="333133"/>
                  <a:pt x="451989" y="408501"/>
                  <a:pt x="386113" y="453005"/>
                </a:cubicBezTo>
                <a:lnTo>
                  <a:pt x="350644" y="472258"/>
                </a:lnTo>
                <a:lnTo>
                  <a:pt x="241298" y="863600"/>
                </a:lnTo>
                <a:lnTo>
                  <a:pt x="129683" y="464130"/>
                </a:lnTo>
                <a:lnTo>
                  <a:pt x="109187" y="453005"/>
                </a:lnTo>
                <a:cubicBezTo>
                  <a:pt x="43312" y="408501"/>
                  <a:pt x="0" y="333133"/>
                  <a:pt x="0" y="247650"/>
                </a:cubicBez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solidFill>
            <a:srgbClr val="C91C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 rot="1407972">
            <a:off x="6965375" y="781104"/>
            <a:ext cx="61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 30</a:t>
            </a:r>
            <a:endParaRPr lang="en-US" dirty="0">
              <a:solidFill>
                <a:schemeClr val="bg1">
                  <a:lumMod val="9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2" name="Oval 2"/>
          <p:cNvSpPr/>
          <p:nvPr/>
        </p:nvSpPr>
        <p:spPr>
          <a:xfrm rot="19916508">
            <a:off x="5116139" y="1159590"/>
            <a:ext cx="368300" cy="571500"/>
          </a:xfrm>
          <a:custGeom>
            <a:avLst/>
            <a:gdLst/>
            <a:ahLst/>
            <a:cxnLst/>
            <a:rect l="l" t="t" r="r" b="b"/>
            <a:pathLst>
              <a:path w="495300" h="863600"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cubicBezTo>
                  <a:pt x="495300" y="333133"/>
                  <a:pt x="451989" y="408501"/>
                  <a:pt x="386113" y="453005"/>
                </a:cubicBezTo>
                <a:lnTo>
                  <a:pt x="350644" y="472258"/>
                </a:lnTo>
                <a:lnTo>
                  <a:pt x="241298" y="863600"/>
                </a:lnTo>
                <a:lnTo>
                  <a:pt x="129683" y="464130"/>
                </a:lnTo>
                <a:lnTo>
                  <a:pt x="109187" y="453005"/>
                </a:lnTo>
                <a:cubicBezTo>
                  <a:pt x="43312" y="408501"/>
                  <a:pt x="0" y="333133"/>
                  <a:pt x="0" y="247650"/>
                </a:cubicBez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solidFill>
            <a:srgbClr val="C91C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 rot="19916508">
            <a:off x="4955427" y="1146374"/>
            <a:ext cx="61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 40</a:t>
            </a:r>
            <a:endParaRPr lang="en-US" dirty="0">
              <a:solidFill>
                <a:schemeClr val="bg1">
                  <a:lumMod val="9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96371" y="2978704"/>
            <a:ext cx="3662355" cy="307777"/>
          </a:xfrm>
          <a:prstGeom prst="rect">
            <a:avLst/>
          </a:prstGeom>
          <a:solidFill>
            <a:srgbClr val="800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caption</a:t>
            </a:r>
            <a:endParaRPr lang="en-US" sz="1400" b="1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70597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2: Technology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658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AOWP Technology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AOWP’s technologies are selected based on several factors. </a:t>
            </a:r>
          </a:p>
          <a:p>
            <a:r>
              <a:rPr lang="en-US" dirty="0" smtClean="0"/>
              <a:t>The needs for each component of the reference architecture is documented, and several candidate technologies are chosen.</a:t>
            </a:r>
          </a:p>
          <a:p>
            <a:r>
              <a:rPr lang="en-US" dirty="0" smtClean="0"/>
              <a:t>In addition to the unique characteristics of each architecture component, candidate technologies are evaluated on common factors, e.g.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Developer Productivity / ease-of-use</a:t>
            </a:r>
          </a:p>
          <a:p>
            <a:pPr lvl="1"/>
            <a:r>
              <a:rPr lang="en-US" dirty="0" smtClean="0"/>
              <a:t>Long term viability / roadmap</a:t>
            </a:r>
          </a:p>
          <a:p>
            <a:pPr lvl="1"/>
            <a:r>
              <a:rPr lang="en-US" dirty="0" smtClean="0"/>
              <a:t>Ease of integration (does it play well with others)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1A0F-09BA-8F4E-BAF1-40291A86EF31}" type="slidenum">
              <a:rPr lang="en-US" smtClean="0"/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latin typeface="Avenir Book"/>
                <a:cs typeface="Avenir Book"/>
              </a:rPr>
              <a:t>© 2014 Accenture All Rights Reserved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5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– MV*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27001" y="869937"/>
            <a:ext cx="6820934" cy="37773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Model-View-Controller pattern and similar MV* patterns have become some of the most common in structuring user interface code. JavaScript-based UI is no different.</a:t>
            </a:r>
          </a:p>
          <a:p>
            <a:endParaRPr lang="en-US" dirty="0"/>
          </a:p>
          <a:p>
            <a:r>
              <a:rPr lang="en-US" dirty="0" smtClean="0"/>
              <a:t>AOWP uses two different paths: Backbone/Marionette and </a:t>
            </a:r>
            <a:r>
              <a:rPr lang="en-US" dirty="0" err="1" smtClean="0"/>
              <a:t>Angular.js</a:t>
            </a:r>
            <a:r>
              <a:rPr lang="en-US" dirty="0"/>
              <a:t> </a:t>
            </a:r>
            <a:r>
              <a:rPr lang="en-US" dirty="0" smtClean="0"/>
              <a:t>in order to be flexible for clients.</a:t>
            </a:r>
          </a:p>
          <a:p>
            <a:endParaRPr lang="en-US" dirty="0"/>
          </a:p>
          <a:p>
            <a:r>
              <a:rPr lang="en-US" b="1" dirty="0" err="1" smtClean="0">
                <a:solidFill>
                  <a:srgbClr val="B51C15"/>
                </a:solidFill>
              </a:rPr>
              <a:t>Backbone.js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B51C15"/>
                </a:solidFill>
              </a:rPr>
              <a:t>Marionette</a:t>
            </a:r>
            <a:r>
              <a:rPr lang="en-US" dirty="0" smtClean="0"/>
              <a:t> are among the most commonly used MV* libraries, and are designed to work well with the rest of the JavaScript ecosystem, as long as they’re wrapped in a consistent reference architecture.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B51C15"/>
                </a:solidFill>
              </a:rPr>
              <a:t>Angular.js</a:t>
            </a:r>
            <a:r>
              <a:rPr lang="en-US" dirty="0" smtClean="0"/>
              <a:t> is more powerful on its own, but tends to be less flexible, more proscriptive, and follows a product road map / direction that may be incompatible with some system and client requirements.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5650" y="1202879"/>
            <a:ext cx="887768" cy="1213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792" y="2750125"/>
            <a:ext cx="1208535" cy="12085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935" y="1354675"/>
            <a:ext cx="1146460" cy="11464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049910" y="2585801"/>
            <a:ext cx="2048934" cy="0"/>
          </a:xfrm>
          <a:prstGeom prst="line">
            <a:avLst/>
          </a:prstGeom>
          <a:ln w="444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2389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– Developer Productivity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Grunt, Yeoman, Bower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000" y="323367"/>
            <a:ext cx="525225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Technology Sections to be filled out by LWA Core Team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36067" y="949126"/>
            <a:ext cx="4048007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Guidance: </a:t>
            </a:r>
          </a:p>
          <a:p>
            <a:pPr algn="ctr"/>
            <a:endParaRPr lang="en-US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Sections: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Explanation of need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Component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1-2 sentences of justification</a:t>
            </a:r>
          </a:p>
          <a:p>
            <a:pPr marL="342900" indent="-342900" algn="ctr">
              <a:buFont typeface="+mj-lt"/>
              <a:buAutoNum type="arabicPeriod"/>
            </a:pPr>
            <a:endParaRPr lang="en-US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341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- Testing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59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Component - JavaScript-Powered Clients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134408" y="825091"/>
            <a:ext cx="4356703" cy="37036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595959"/>
                </a:solidFill>
              </a:rPr>
              <a:t>JavaScript now powers User Interfaces from refrigerators to tablets </a:t>
            </a:r>
          </a:p>
          <a:p>
            <a:r>
              <a:rPr lang="en-US" dirty="0" smtClean="0"/>
              <a:t>JavaScript </a:t>
            </a:r>
            <a:r>
              <a:rPr lang="en-US" dirty="0" smtClean="0"/>
              <a:t>is the #1 language on GitHub</a:t>
            </a:r>
          </a:p>
          <a:p>
            <a:r>
              <a:rPr lang="en-US" dirty="0" smtClean="0"/>
              <a:t>JavaScript performance continues to improve across the board</a:t>
            </a:r>
          </a:p>
          <a:p>
            <a:r>
              <a:rPr lang="en-US" dirty="0" smtClean="0"/>
              <a:t>When SDKs are created or new cloud services introduced, JavaScript support tends to arrive </a:t>
            </a:r>
            <a:r>
              <a:rPr lang="en-US" i="1" dirty="0" smtClean="0"/>
              <a:t>before </a:t>
            </a:r>
            <a:r>
              <a:rPr lang="en-US" dirty="0" smtClean="0"/>
              <a:t>any other </a:t>
            </a:r>
            <a:r>
              <a:rPr lang="en-US" dirty="0" smtClean="0"/>
              <a:t>language</a:t>
            </a:r>
          </a:p>
          <a:p>
            <a:r>
              <a:rPr lang="en-US" dirty="0" err="1"/>
              <a:t>Node.js</a:t>
            </a:r>
            <a:r>
              <a:rPr lang="en-US" dirty="0"/>
              <a:t> rose to become the world’s largest open source project in record time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551" y="3683576"/>
            <a:ext cx="819463" cy="8194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61135" y="1253626"/>
            <a:ext cx="1302475" cy="1118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2">
                    <a:lumMod val="85000"/>
                    <a:lumOff val="15000"/>
                  </a:schemeClr>
                </a:solidFill>
              </a:rPr>
              <a:t>JS Performance Graph</a:t>
            </a:r>
            <a:endParaRPr lang="en-US" sz="1000" dirty="0">
              <a:solidFill>
                <a:schemeClr val="accent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288" y="2676916"/>
            <a:ext cx="2549119" cy="87258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638" y="2990198"/>
            <a:ext cx="1302475" cy="1118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2">
                    <a:lumMod val="85000"/>
                    <a:lumOff val="15000"/>
                  </a:schemeClr>
                </a:solidFill>
              </a:rPr>
              <a:t>JS-Powered Devices</a:t>
            </a:r>
            <a:endParaRPr lang="en-US" sz="1000" dirty="0">
              <a:solidFill>
                <a:schemeClr val="accent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27" y="1047111"/>
            <a:ext cx="1777230" cy="110850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-20804" y="2155616"/>
            <a:ext cx="217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JavaScript powers many device SDKs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8190" r="28292"/>
          <a:stretch/>
        </p:blipFill>
        <p:spPr>
          <a:xfrm>
            <a:off x="79964" y="813444"/>
            <a:ext cx="874889" cy="81870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8273908" y="155559"/>
            <a:ext cx="480322" cy="480322"/>
            <a:chOff x="8291119" y="101204"/>
            <a:chExt cx="321235" cy="321235"/>
          </a:xfrm>
        </p:grpSpPr>
        <p:sp>
          <p:nvSpPr>
            <p:cNvPr id="18" name="Oval 17"/>
            <p:cNvSpPr/>
            <p:nvPr/>
          </p:nvSpPr>
          <p:spPr>
            <a:xfrm>
              <a:off x="8291119" y="101204"/>
              <a:ext cx="321235" cy="32123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58943" y="164191"/>
              <a:ext cx="193275" cy="219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1469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214282" y="3981274"/>
            <a:ext cx="39593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4800">
                <a:solidFill>
                  <a:schemeClr val="tx2">
                    <a:lumMod val="20000"/>
                    <a:lumOff val="80000"/>
                    <a:alpha val="40000"/>
                  </a:schemeClr>
                </a:solidFill>
                <a:latin typeface="Avenir Black"/>
                <a:cs typeface="Avenir Black"/>
              </a:defRPr>
            </a:lvl1pPr>
          </a:lstStyle>
          <a:p>
            <a:r>
              <a:rPr lang="en-US" sz="3200" dirty="0"/>
              <a:t>Server-side Events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11832" y="1085424"/>
            <a:ext cx="418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4800">
                <a:solidFill>
                  <a:schemeClr val="tx2">
                    <a:lumMod val="20000"/>
                    <a:lumOff val="80000"/>
                    <a:alpha val="40000"/>
                  </a:schemeClr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Reactive APIs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873958"/>
            <a:ext cx="418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20000"/>
                    <a:lumOff val="80000"/>
                    <a:alpha val="40000"/>
                  </a:schemeClr>
                </a:solidFill>
                <a:latin typeface="Avenir Black"/>
                <a:cs typeface="Avenir Black"/>
              </a:rPr>
              <a:t>WebSockets</a:t>
            </a:r>
            <a:endParaRPr lang="en-US" sz="4800" dirty="0">
              <a:solidFill>
                <a:schemeClr val="tx2">
                  <a:lumMod val="20000"/>
                  <a:lumOff val="80000"/>
                  <a:alpha val="4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143" y="1970079"/>
            <a:ext cx="180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4800">
                <a:solidFill>
                  <a:schemeClr val="tx2">
                    <a:lumMod val="20000"/>
                    <a:lumOff val="80000"/>
                    <a:alpha val="40000"/>
                  </a:schemeClr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REST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Component - APIs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6244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CC0000"/>
                </a:solidFill>
                <a:latin typeface="Avenir Next Italic"/>
                <a:cs typeface="Avenir Next Italic"/>
              </a:rPr>
              <a:t>Easy to use APIs accelerate application development, and enable opportunities to create new types of applications that were previously unattainable.</a:t>
            </a:r>
            <a:endParaRPr lang="en-US" sz="1400" i="1" dirty="0">
              <a:solidFill>
                <a:srgbClr val="CC0000"/>
              </a:solidFill>
              <a:latin typeface="Avenir Next Italic"/>
              <a:cs typeface="Avenir Next Italic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50946" y="1352361"/>
            <a:ext cx="7823120" cy="3179153"/>
            <a:chOff x="1150946" y="1352361"/>
            <a:chExt cx="7823120" cy="3179153"/>
          </a:xfrm>
        </p:grpSpPr>
        <p:grpSp>
          <p:nvGrpSpPr>
            <p:cNvPr id="34" name="Group 33"/>
            <p:cNvGrpSpPr/>
            <p:nvPr/>
          </p:nvGrpSpPr>
          <p:grpSpPr>
            <a:xfrm>
              <a:off x="1150946" y="1352361"/>
              <a:ext cx="6711447" cy="3179153"/>
              <a:chOff x="388628" y="1053415"/>
              <a:chExt cx="8799319" cy="407187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42765" y="2254242"/>
                <a:ext cx="2503983" cy="1502389"/>
              </a:xfrm>
              <a:prstGeom prst="rect">
                <a:avLst/>
              </a:prstGeom>
            </p:spPr>
          </p:pic>
          <p:sp>
            <p:nvSpPr>
              <p:cNvPr id="8" name="Up-Down Arrow 7"/>
              <p:cNvSpPr/>
              <p:nvPr/>
            </p:nvSpPr>
            <p:spPr bwMode="auto">
              <a:xfrm rot="14197734">
                <a:off x="6264966" y="1503576"/>
                <a:ext cx="276481" cy="873286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endParaRPr lang="en-US" sz="1100" b="1" dirty="0">
                  <a:solidFill>
                    <a:schemeClr val="bg1"/>
                  </a:solidFill>
                  <a:latin typeface="Avenir Black"/>
                  <a:cs typeface="Avenir Black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7239" y="1245217"/>
                <a:ext cx="695002" cy="69500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27240" y="2884768"/>
                <a:ext cx="1417078" cy="44345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Avenir Black"/>
                  </a:rPr>
                  <a:t>Public APIs</a:t>
                </a:r>
                <a:endParaRPr lang="en-US" sz="1000" dirty="0">
                  <a:solidFill>
                    <a:schemeClr val="bg1"/>
                  </a:solidFill>
                  <a:latin typeface="Avenir Black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03531" y="3740678"/>
                <a:ext cx="2524974" cy="59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C91C15"/>
                    </a:solidFill>
                    <a:latin typeface="Avenir Black"/>
                    <a:cs typeface="Avenir Black"/>
                  </a:rPr>
                  <a:t>Single Page UI Application</a:t>
                </a:r>
                <a:endParaRPr lang="en-US" sz="1200" dirty="0">
                  <a:solidFill>
                    <a:srgbClr val="C91C15"/>
                  </a:solidFill>
                  <a:latin typeface="Avenir Black"/>
                  <a:cs typeface="Avenir Black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767292" y="1383364"/>
                <a:ext cx="3566775" cy="3566775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Up-Down Arrow 12"/>
              <p:cNvSpPr/>
              <p:nvPr/>
            </p:nvSpPr>
            <p:spPr bwMode="auto">
              <a:xfrm rot="17977781">
                <a:off x="6322772" y="3913710"/>
                <a:ext cx="276481" cy="873286"/>
              </a:xfrm>
              <a:prstGeom prst="upDownArrow">
                <a:avLst/>
              </a:prstGeom>
              <a:solidFill>
                <a:schemeClr val="bg1">
                  <a:lumMod val="85000"/>
                </a:schemeClr>
              </a:solidFill>
              <a:ln w="38100" cmpd="sng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endParaRPr lang="en-US" sz="11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venir Black"/>
                  <a:cs typeface="Avenir Black"/>
                </a:endParaRPr>
              </a:p>
            </p:txBody>
          </p:sp>
          <p:sp>
            <p:nvSpPr>
              <p:cNvPr id="14" name="Up-Down Arrow 13"/>
              <p:cNvSpPr/>
              <p:nvPr/>
            </p:nvSpPr>
            <p:spPr bwMode="auto">
              <a:xfrm rot="16200000">
                <a:off x="6632470" y="2740425"/>
                <a:ext cx="276481" cy="873286"/>
              </a:xfrm>
              <a:prstGeom prst="upDownArrow">
                <a:avLst/>
              </a:prstGeom>
              <a:solidFill>
                <a:schemeClr val="bg1">
                  <a:lumMod val="85000"/>
                </a:schemeClr>
              </a:solidFill>
              <a:ln w="38100" cmpd="sng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endParaRPr lang="en-US" sz="11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venir Black"/>
                  <a:cs typeface="Avenir Black"/>
                </a:endParaRPr>
              </a:p>
            </p:txBody>
          </p:sp>
          <p:sp>
            <p:nvSpPr>
              <p:cNvPr id="15" name="Up-Down Arrow 14"/>
              <p:cNvSpPr/>
              <p:nvPr/>
            </p:nvSpPr>
            <p:spPr bwMode="auto">
              <a:xfrm rot="7402266" flipH="1">
                <a:off x="2529586" y="1545785"/>
                <a:ext cx="276481" cy="873286"/>
              </a:xfrm>
              <a:prstGeom prst="upDownArrow">
                <a:avLst/>
              </a:prstGeom>
              <a:solidFill>
                <a:schemeClr val="bg1">
                  <a:lumMod val="85000"/>
                </a:schemeClr>
              </a:solidFill>
              <a:ln w="38100" cmpd="sng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endParaRPr lang="en-US" sz="11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venir Black"/>
                  <a:cs typeface="Avenir Black"/>
                </a:endParaRPr>
              </a:p>
            </p:txBody>
          </p:sp>
          <p:sp>
            <p:nvSpPr>
              <p:cNvPr id="16" name="Up-Down Arrow 15"/>
              <p:cNvSpPr/>
              <p:nvPr/>
            </p:nvSpPr>
            <p:spPr bwMode="auto">
              <a:xfrm rot="3622219" flipH="1">
                <a:off x="2469147" y="3837674"/>
                <a:ext cx="276481" cy="873286"/>
              </a:xfrm>
              <a:prstGeom prst="upDownArrow">
                <a:avLst/>
              </a:prstGeom>
              <a:solidFill>
                <a:schemeClr val="bg1">
                  <a:lumMod val="85000"/>
                </a:schemeClr>
              </a:solidFill>
              <a:ln w="38100" cmpd="sng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endParaRPr lang="en-US" sz="11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venir Black"/>
                  <a:cs typeface="Avenir Black"/>
                </a:endParaRPr>
              </a:p>
            </p:txBody>
          </p:sp>
          <p:sp>
            <p:nvSpPr>
              <p:cNvPr id="17" name="Up-Down Arrow 16"/>
              <p:cNvSpPr/>
              <p:nvPr/>
            </p:nvSpPr>
            <p:spPr bwMode="auto">
              <a:xfrm rot="5400000" flipH="1">
                <a:off x="2187620" y="2664389"/>
                <a:ext cx="276481" cy="873286"/>
              </a:xfrm>
              <a:prstGeom prst="upDownArrow">
                <a:avLst/>
              </a:prstGeom>
              <a:solidFill>
                <a:schemeClr val="bg1">
                  <a:lumMod val="85000"/>
                </a:schemeClr>
              </a:solidFill>
              <a:ln w="38100" cmpd="sng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endParaRPr lang="en-US" sz="1100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venir Black"/>
                  <a:cs typeface="Avenir Black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4076" y="1985485"/>
                <a:ext cx="705141" cy="705141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8628" y="3457061"/>
                <a:ext cx="661202" cy="652947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5072" y="4505626"/>
                <a:ext cx="563653" cy="563653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7288" y="2493783"/>
                <a:ext cx="12700" cy="127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7288" y="2493783"/>
                <a:ext cx="12700" cy="127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7288" y="2493783"/>
                <a:ext cx="12700" cy="127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7288" y="2493783"/>
                <a:ext cx="12700" cy="127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7288" y="2493783"/>
                <a:ext cx="12700" cy="127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52309" y="1053415"/>
                <a:ext cx="774825" cy="454846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1702" y="3529238"/>
                <a:ext cx="580770" cy="58077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9813" y="2128640"/>
                <a:ext cx="1018134" cy="528647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67596" y="3593475"/>
                <a:ext cx="689610" cy="68961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43665" y="4669297"/>
                <a:ext cx="1018374" cy="455988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7236744" y="2959773"/>
                <a:ext cx="1417078" cy="41574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Avenir Black"/>
                  </a:rPr>
                  <a:t>Private APIs</a:t>
                </a:r>
                <a:endParaRPr lang="en-US" sz="900" dirty="0">
                  <a:solidFill>
                    <a:schemeClr val="bg1"/>
                  </a:solidFill>
                  <a:latin typeface="Avenir Black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13" cstate="email">
                <a:clrChange>
                  <a:clrFrom>
                    <a:srgbClr val="FDFFFB"/>
                  </a:clrFrom>
                  <a:clrTo>
                    <a:srgbClr val="FDFF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3899" y="1234033"/>
                <a:ext cx="1545134" cy="546689"/>
              </a:xfrm>
              <a:prstGeom prst="rect">
                <a:avLst/>
              </a:prstGeom>
            </p:spPr>
          </p:pic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5004" y="3263775"/>
              <a:ext cx="991315" cy="6897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8072" y="2692574"/>
              <a:ext cx="1335994" cy="455971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8273908" y="155559"/>
            <a:ext cx="480322" cy="480322"/>
            <a:chOff x="8291119" y="101204"/>
            <a:chExt cx="321235" cy="321235"/>
          </a:xfrm>
        </p:grpSpPr>
        <p:sp>
          <p:nvSpPr>
            <p:cNvPr id="42" name="Oval 41"/>
            <p:cNvSpPr/>
            <p:nvPr/>
          </p:nvSpPr>
          <p:spPr>
            <a:xfrm>
              <a:off x="8291119" y="101204"/>
              <a:ext cx="321235" cy="32123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6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58943" y="164191"/>
              <a:ext cx="193275" cy="219360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9154" y="1668172"/>
            <a:ext cx="1288755" cy="3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84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46C09"/>
                </a:solidFill>
              </a:rPr>
              <a:t>Client/API Architecture – Web Client / Hybrid Mobile </a:t>
            </a:r>
            <a:endParaRPr lang="en-US" dirty="0">
              <a:solidFill>
                <a:srgbClr val="E46C0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smtClean="0">
                <a:latin typeface="Arial"/>
                <a:cs typeface="Arial"/>
              </a:rPr>
              <a:t>Confidential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>
                <a:latin typeface="Arial"/>
                <a:cs typeface="Arial"/>
              </a:rPr>
              <a:pPr defTabSz="914400"/>
              <a:t>8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6" name="Rounded Rectangle 78"/>
          <p:cNvSpPr/>
          <p:nvPr/>
        </p:nvSpPr>
        <p:spPr>
          <a:xfrm>
            <a:off x="1195545" y="1224310"/>
            <a:ext cx="3133727" cy="3411746"/>
          </a:xfrm>
          <a:custGeom>
            <a:avLst/>
            <a:gdLst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4009777 w 4009777"/>
              <a:gd name="connsiteY4" fmla="*/ 3044321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044321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4009777 w 4009777"/>
              <a:gd name="connsiteY4" fmla="*/ 3044321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420747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420747 h 3653200"/>
              <a:gd name="connsiteX0" fmla="*/ 0 w 4009777"/>
              <a:gd name="connsiteY0" fmla="*/ 503055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503055 h 3653200"/>
              <a:gd name="connsiteX0" fmla="*/ 0 w 4009777"/>
              <a:gd name="connsiteY0" fmla="*/ 503055 h 3653200"/>
              <a:gd name="connsiteX1" fmla="*/ 444255 w 4009777"/>
              <a:gd name="connsiteY1" fmla="*/ 0 h 3653200"/>
              <a:gd name="connsiteX2" fmla="*/ 3577282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503055 h 3653200"/>
              <a:gd name="connsiteX0" fmla="*/ 0 w 3999149"/>
              <a:gd name="connsiteY0" fmla="*/ 503055 h 3653200"/>
              <a:gd name="connsiteX1" fmla="*/ 444255 w 3999149"/>
              <a:gd name="connsiteY1" fmla="*/ 0 h 3653200"/>
              <a:gd name="connsiteX2" fmla="*/ 3577282 w 3999149"/>
              <a:gd name="connsiteY2" fmla="*/ 0 h 3653200"/>
              <a:gd name="connsiteX3" fmla="*/ 3998018 w 3999149"/>
              <a:gd name="connsiteY3" fmla="*/ 538330 h 3653200"/>
              <a:gd name="connsiteX4" fmla="*/ 3998018 w 3999149"/>
              <a:gd name="connsiteY4" fmla="*/ 3138387 h 3653200"/>
              <a:gd name="connsiteX5" fmla="*/ 3647835 w 3999149"/>
              <a:gd name="connsiteY5" fmla="*/ 3653200 h 3653200"/>
              <a:gd name="connsiteX6" fmla="*/ 479531 w 3999149"/>
              <a:gd name="connsiteY6" fmla="*/ 3653200 h 3653200"/>
              <a:gd name="connsiteX7" fmla="*/ 0 w 3999149"/>
              <a:gd name="connsiteY7" fmla="*/ 3220695 h 3653200"/>
              <a:gd name="connsiteX8" fmla="*/ 0 w 3999149"/>
              <a:gd name="connsiteY8" fmla="*/ 503055 h 36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9149" h="3653200">
                <a:moveTo>
                  <a:pt x="0" y="503055"/>
                </a:moveTo>
                <a:cubicBezTo>
                  <a:pt x="0" y="166780"/>
                  <a:pt x="107980" y="0"/>
                  <a:pt x="444255" y="0"/>
                </a:cubicBezTo>
                <a:lnTo>
                  <a:pt x="3577282" y="0"/>
                </a:lnTo>
                <a:cubicBezTo>
                  <a:pt x="3913557" y="0"/>
                  <a:pt x="3998018" y="202055"/>
                  <a:pt x="3998018" y="538330"/>
                </a:cubicBezTo>
                <a:cubicBezTo>
                  <a:pt x="3994098" y="1381499"/>
                  <a:pt x="4001938" y="2295218"/>
                  <a:pt x="3998018" y="3138387"/>
                </a:cubicBezTo>
                <a:cubicBezTo>
                  <a:pt x="3998018" y="3474662"/>
                  <a:pt x="3984110" y="3653200"/>
                  <a:pt x="3647835" y="3653200"/>
                </a:cubicBezTo>
                <a:lnTo>
                  <a:pt x="479531" y="3653200"/>
                </a:lnTo>
                <a:cubicBezTo>
                  <a:pt x="143256" y="3653200"/>
                  <a:pt x="0" y="3556970"/>
                  <a:pt x="0" y="3220695"/>
                </a:cubicBezTo>
                <a:lnTo>
                  <a:pt x="0" y="503055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  <a:gs pos="21000">
                <a:schemeClr val="bg1">
                  <a:lumMod val="85000"/>
                </a:schemeClr>
              </a:gs>
            </a:gsLst>
            <a:lin ang="16200000" scaled="0"/>
          </a:gra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1200" b="1" kern="0" dirty="0" smtClean="0">
                <a:solidFill>
                  <a:srgbClr val="000000"/>
                </a:solidFill>
                <a:latin typeface="Avenir Black"/>
                <a:cs typeface="Avenir Black"/>
              </a:rPr>
              <a:t>   Web Server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96809" y="1234369"/>
            <a:ext cx="4346454" cy="3411746"/>
            <a:chOff x="1196809" y="1234369"/>
            <a:chExt cx="4346454" cy="3411746"/>
          </a:xfrm>
        </p:grpSpPr>
        <p:grpSp>
          <p:nvGrpSpPr>
            <p:cNvPr id="8" name="Group 7"/>
            <p:cNvGrpSpPr/>
            <p:nvPr/>
          </p:nvGrpSpPr>
          <p:grpSpPr>
            <a:xfrm>
              <a:off x="1196809" y="1234369"/>
              <a:ext cx="4346454" cy="3411746"/>
              <a:chOff x="301621" y="1903391"/>
              <a:chExt cx="5380481" cy="4223404"/>
            </a:xfrm>
          </p:grpSpPr>
          <p:sp>
            <p:nvSpPr>
              <p:cNvPr id="11" name="Rounded Rectangle 78"/>
              <p:cNvSpPr/>
              <p:nvPr/>
            </p:nvSpPr>
            <p:spPr>
              <a:xfrm>
                <a:off x="301621" y="1903391"/>
                <a:ext cx="3879245" cy="4223404"/>
              </a:xfrm>
              <a:custGeom>
                <a:avLst/>
                <a:gdLst>
                  <a:gd name="connsiteX0" fmla="*/ 0 w 4009777"/>
                  <a:gd name="connsiteY0" fmla="*/ 608879 h 3653200"/>
                  <a:gd name="connsiteX1" fmla="*/ 608879 w 4009777"/>
                  <a:gd name="connsiteY1" fmla="*/ 0 h 3653200"/>
                  <a:gd name="connsiteX2" fmla="*/ 3400898 w 4009777"/>
                  <a:gd name="connsiteY2" fmla="*/ 0 h 3653200"/>
                  <a:gd name="connsiteX3" fmla="*/ 4009777 w 4009777"/>
                  <a:gd name="connsiteY3" fmla="*/ 608879 h 3653200"/>
                  <a:gd name="connsiteX4" fmla="*/ 4009777 w 4009777"/>
                  <a:gd name="connsiteY4" fmla="*/ 3044321 h 3653200"/>
                  <a:gd name="connsiteX5" fmla="*/ 3400898 w 4009777"/>
                  <a:gd name="connsiteY5" fmla="*/ 3653200 h 3653200"/>
                  <a:gd name="connsiteX6" fmla="*/ 608879 w 4009777"/>
                  <a:gd name="connsiteY6" fmla="*/ 3653200 h 3653200"/>
                  <a:gd name="connsiteX7" fmla="*/ 0 w 4009777"/>
                  <a:gd name="connsiteY7" fmla="*/ 3044321 h 3653200"/>
                  <a:gd name="connsiteX8" fmla="*/ 0 w 4009777"/>
                  <a:gd name="connsiteY8" fmla="*/ 608879 h 3653200"/>
                  <a:gd name="connsiteX0" fmla="*/ 0 w 4009777"/>
                  <a:gd name="connsiteY0" fmla="*/ 608879 h 3653200"/>
                  <a:gd name="connsiteX1" fmla="*/ 608879 w 4009777"/>
                  <a:gd name="connsiteY1" fmla="*/ 0 h 3653200"/>
                  <a:gd name="connsiteX2" fmla="*/ 3400898 w 4009777"/>
                  <a:gd name="connsiteY2" fmla="*/ 0 h 3653200"/>
                  <a:gd name="connsiteX3" fmla="*/ 4009777 w 4009777"/>
                  <a:gd name="connsiteY3" fmla="*/ 608879 h 3653200"/>
                  <a:gd name="connsiteX4" fmla="*/ 4009777 w 4009777"/>
                  <a:gd name="connsiteY4" fmla="*/ 3044321 h 3653200"/>
                  <a:gd name="connsiteX5" fmla="*/ 3400898 w 4009777"/>
                  <a:gd name="connsiteY5" fmla="*/ 3653200 h 3653200"/>
                  <a:gd name="connsiteX6" fmla="*/ 608879 w 4009777"/>
                  <a:gd name="connsiteY6" fmla="*/ 3653200 h 3653200"/>
                  <a:gd name="connsiteX7" fmla="*/ 0 w 4009777"/>
                  <a:gd name="connsiteY7" fmla="*/ 3220695 h 3653200"/>
                  <a:gd name="connsiteX8" fmla="*/ 0 w 4009777"/>
                  <a:gd name="connsiteY8" fmla="*/ 608879 h 3653200"/>
                  <a:gd name="connsiteX0" fmla="*/ 0 w 4009777"/>
                  <a:gd name="connsiteY0" fmla="*/ 608879 h 3653200"/>
                  <a:gd name="connsiteX1" fmla="*/ 608879 w 4009777"/>
                  <a:gd name="connsiteY1" fmla="*/ 0 h 3653200"/>
                  <a:gd name="connsiteX2" fmla="*/ 3400898 w 4009777"/>
                  <a:gd name="connsiteY2" fmla="*/ 0 h 3653200"/>
                  <a:gd name="connsiteX3" fmla="*/ 4009777 w 4009777"/>
                  <a:gd name="connsiteY3" fmla="*/ 608879 h 3653200"/>
                  <a:gd name="connsiteX4" fmla="*/ 3998018 w 4009777"/>
                  <a:gd name="connsiteY4" fmla="*/ 3138387 h 3653200"/>
                  <a:gd name="connsiteX5" fmla="*/ 3400898 w 4009777"/>
                  <a:gd name="connsiteY5" fmla="*/ 3653200 h 3653200"/>
                  <a:gd name="connsiteX6" fmla="*/ 608879 w 4009777"/>
                  <a:gd name="connsiteY6" fmla="*/ 3653200 h 3653200"/>
                  <a:gd name="connsiteX7" fmla="*/ 0 w 4009777"/>
                  <a:gd name="connsiteY7" fmla="*/ 3220695 h 3653200"/>
                  <a:gd name="connsiteX8" fmla="*/ 0 w 4009777"/>
                  <a:gd name="connsiteY8" fmla="*/ 608879 h 3653200"/>
                  <a:gd name="connsiteX0" fmla="*/ 0 w 4009777"/>
                  <a:gd name="connsiteY0" fmla="*/ 608879 h 3653200"/>
                  <a:gd name="connsiteX1" fmla="*/ 608879 w 4009777"/>
                  <a:gd name="connsiteY1" fmla="*/ 0 h 3653200"/>
                  <a:gd name="connsiteX2" fmla="*/ 3400898 w 4009777"/>
                  <a:gd name="connsiteY2" fmla="*/ 0 h 3653200"/>
                  <a:gd name="connsiteX3" fmla="*/ 4009777 w 4009777"/>
                  <a:gd name="connsiteY3" fmla="*/ 608879 h 3653200"/>
                  <a:gd name="connsiteX4" fmla="*/ 3998018 w 4009777"/>
                  <a:gd name="connsiteY4" fmla="*/ 3138387 h 3653200"/>
                  <a:gd name="connsiteX5" fmla="*/ 3647835 w 4009777"/>
                  <a:gd name="connsiteY5" fmla="*/ 3653200 h 3653200"/>
                  <a:gd name="connsiteX6" fmla="*/ 608879 w 4009777"/>
                  <a:gd name="connsiteY6" fmla="*/ 3653200 h 3653200"/>
                  <a:gd name="connsiteX7" fmla="*/ 0 w 4009777"/>
                  <a:gd name="connsiteY7" fmla="*/ 3220695 h 3653200"/>
                  <a:gd name="connsiteX8" fmla="*/ 0 w 4009777"/>
                  <a:gd name="connsiteY8" fmla="*/ 608879 h 3653200"/>
                  <a:gd name="connsiteX0" fmla="*/ 0 w 4009777"/>
                  <a:gd name="connsiteY0" fmla="*/ 608879 h 3653200"/>
                  <a:gd name="connsiteX1" fmla="*/ 608879 w 4009777"/>
                  <a:gd name="connsiteY1" fmla="*/ 0 h 3653200"/>
                  <a:gd name="connsiteX2" fmla="*/ 3400898 w 4009777"/>
                  <a:gd name="connsiteY2" fmla="*/ 0 h 3653200"/>
                  <a:gd name="connsiteX3" fmla="*/ 4009777 w 4009777"/>
                  <a:gd name="connsiteY3" fmla="*/ 608879 h 3653200"/>
                  <a:gd name="connsiteX4" fmla="*/ 3998018 w 4009777"/>
                  <a:gd name="connsiteY4" fmla="*/ 3138387 h 3653200"/>
                  <a:gd name="connsiteX5" fmla="*/ 3647835 w 4009777"/>
                  <a:gd name="connsiteY5" fmla="*/ 3653200 h 3653200"/>
                  <a:gd name="connsiteX6" fmla="*/ 479531 w 4009777"/>
                  <a:gd name="connsiteY6" fmla="*/ 3653200 h 3653200"/>
                  <a:gd name="connsiteX7" fmla="*/ 0 w 4009777"/>
                  <a:gd name="connsiteY7" fmla="*/ 3220695 h 3653200"/>
                  <a:gd name="connsiteX8" fmla="*/ 0 w 4009777"/>
                  <a:gd name="connsiteY8" fmla="*/ 608879 h 3653200"/>
                  <a:gd name="connsiteX0" fmla="*/ 0 w 4009777"/>
                  <a:gd name="connsiteY0" fmla="*/ 608879 h 3653200"/>
                  <a:gd name="connsiteX1" fmla="*/ 444255 w 4009777"/>
                  <a:gd name="connsiteY1" fmla="*/ 0 h 3653200"/>
                  <a:gd name="connsiteX2" fmla="*/ 3400898 w 4009777"/>
                  <a:gd name="connsiteY2" fmla="*/ 0 h 3653200"/>
                  <a:gd name="connsiteX3" fmla="*/ 4009777 w 4009777"/>
                  <a:gd name="connsiteY3" fmla="*/ 608879 h 3653200"/>
                  <a:gd name="connsiteX4" fmla="*/ 3998018 w 4009777"/>
                  <a:gd name="connsiteY4" fmla="*/ 3138387 h 3653200"/>
                  <a:gd name="connsiteX5" fmla="*/ 3647835 w 4009777"/>
                  <a:gd name="connsiteY5" fmla="*/ 3653200 h 3653200"/>
                  <a:gd name="connsiteX6" fmla="*/ 479531 w 4009777"/>
                  <a:gd name="connsiteY6" fmla="*/ 3653200 h 3653200"/>
                  <a:gd name="connsiteX7" fmla="*/ 0 w 4009777"/>
                  <a:gd name="connsiteY7" fmla="*/ 3220695 h 3653200"/>
                  <a:gd name="connsiteX8" fmla="*/ 0 w 4009777"/>
                  <a:gd name="connsiteY8" fmla="*/ 608879 h 3653200"/>
                  <a:gd name="connsiteX0" fmla="*/ 0 w 4009777"/>
                  <a:gd name="connsiteY0" fmla="*/ 420747 h 3653200"/>
                  <a:gd name="connsiteX1" fmla="*/ 444255 w 4009777"/>
                  <a:gd name="connsiteY1" fmla="*/ 0 h 3653200"/>
                  <a:gd name="connsiteX2" fmla="*/ 3400898 w 4009777"/>
                  <a:gd name="connsiteY2" fmla="*/ 0 h 3653200"/>
                  <a:gd name="connsiteX3" fmla="*/ 4009777 w 4009777"/>
                  <a:gd name="connsiteY3" fmla="*/ 608879 h 3653200"/>
                  <a:gd name="connsiteX4" fmla="*/ 3998018 w 4009777"/>
                  <a:gd name="connsiteY4" fmla="*/ 3138387 h 3653200"/>
                  <a:gd name="connsiteX5" fmla="*/ 3647835 w 4009777"/>
                  <a:gd name="connsiteY5" fmla="*/ 3653200 h 3653200"/>
                  <a:gd name="connsiteX6" fmla="*/ 479531 w 4009777"/>
                  <a:gd name="connsiteY6" fmla="*/ 3653200 h 3653200"/>
                  <a:gd name="connsiteX7" fmla="*/ 0 w 4009777"/>
                  <a:gd name="connsiteY7" fmla="*/ 3220695 h 3653200"/>
                  <a:gd name="connsiteX8" fmla="*/ 0 w 4009777"/>
                  <a:gd name="connsiteY8" fmla="*/ 420747 h 3653200"/>
                  <a:gd name="connsiteX0" fmla="*/ 0 w 4009777"/>
                  <a:gd name="connsiteY0" fmla="*/ 503055 h 3653200"/>
                  <a:gd name="connsiteX1" fmla="*/ 444255 w 4009777"/>
                  <a:gd name="connsiteY1" fmla="*/ 0 h 3653200"/>
                  <a:gd name="connsiteX2" fmla="*/ 3400898 w 4009777"/>
                  <a:gd name="connsiteY2" fmla="*/ 0 h 3653200"/>
                  <a:gd name="connsiteX3" fmla="*/ 4009777 w 4009777"/>
                  <a:gd name="connsiteY3" fmla="*/ 608879 h 3653200"/>
                  <a:gd name="connsiteX4" fmla="*/ 3998018 w 4009777"/>
                  <a:gd name="connsiteY4" fmla="*/ 3138387 h 3653200"/>
                  <a:gd name="connsiteX5" fmla="*/ 3647835 w 4009777"/>
                  <a:gd name="connsiteY5" fmla="*/ 3653200 h 3653200"/>
                  <a:gd name="connsiteX6" fmla="*/ 479531 w 4009777"/>
                  <a:gd name="connsiteY6" fmla="*/ 3653200 h 3653200"/>
                  <a:gd name="connsiteX7" fmla="*/ 0 w 4009777"/>
                  <a:gd name="connsiteY7" fmla="*/ 3220695 h 3653200"/>
                  <a:gd name="connsiteX8" fmla="*/ 0 w 4009777"/>
                  <a:gd name="connsiteY8" fmla="*/ 503055 h 3653200"/>
                  <a:gd name="connsiteX0" fmla="*/ 0 w 4009777"/>
                  <a:gd name="connsiteY0" fmla="*/ 503055 h 3653200"/>
                  <a:gd name="connsiteX1" fmla="*/ 444255 w 4009777"/>
                  <a:gd name="connsiteY1" fmla="*/ 0 h 3653200"/>
                  <a:gd name="connsiteX2" fmla="*/ 3577282 w 4009777"/>
                  <a:gd name="connsiteY2" fmla="*/ 0 h 3653200"/>
                  <a:gd name="connsiteX3" fmla="*/ 4009777 w 4009777"/>
                  <a:gd name="connsiteY3" fmla="*/ 608879 h 3653200"/>
                  <a:gd name="connsiteX4" fmla="*/ 3998018 w 4009777"/>
                  <a:gd name="connsiteY4" fmla="*/ 3138387 h 3653200"/>
                  <a:gd name="connsiteX5" fmla="*/ 3647835 w 4009777"/>
                  <a:gd name="connsiteY5" fmla="*/ 3653200 h 3653200"/>
                  <a:gd name="connsiteX6" fmla="*/ 479531 w 4009777"/>
                  <a:gd name="connsiteY6" fmla="*/ 3653200 h 3653200"/>
                  <a:gd name="connsiteX7" fmla="*/ 0 w 4009777"/>
                  <a:gd name="connsiteY7" fmla="*/ 3220695 h 3653200"/>
                  <a:gd name="connsiteX8" fmla="*/ 0 w 4009777"/>
                  <a:gd name="connsiteY8" fmla="*/ 503055 h 3653200"/>
                  <a:gd name="connsiteX0" fmla="*/ 0 w 3999149"/>
                  <a:gd name="connsiteY0" fmla="*/ 503055 h 3653200"/>
                  <a:gd name="connsiteX1" fmla="*/ 444255 w 3999149"/>
                  <a:gd name="connsiteY1" fmla="*/ 0 h 3653200"/>
                  <a:gd name="connsiteX2" fmla="*/ 3577282 w 3999149"/>
                  <a:gd name="connsiteY2" fmla="*/ 0 h 3653200"/>
                  <a:gd name="connsiteX3" fmla="*/ 3998018 w 3999149"/>
                  <a:gd name="connsiteY3" fmla="*/ 538330 h 3653200"/>
                  <a:gd name="connsiteX4" fmla="*/ 3998018 w 3999149"/>
                  <a:gd name="connsiteY4" fmla="*/ 3138387 h 3653200"/>
                  <a:gd name="connsiteX5" fmla="*/ 3647835 w 3999149"/>
                  <a:gd name="connsiteY5" fmla="*/ 3653200 h 3653200"/>
                  <a:gd name="connsiteX6" fmla="*/ 479531 w 3999149"/>
                  <a:gd name="connsiteY6" fmla="*/ 3653200 h 3653200"/>
                  <a:gd name="connsiteX7" fmla="*/ 0 w 3999149"/>
                  <a:gd name="connsiteY7" fmla="*/ 3220695 h 3653200"/>
                  <a:gd name="connsiteX8" fmla="*/ 0 w 3999149"/>
                  <a:gd name="connsiteY8" fmla="*/ 503055 h 365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9149" h="3653200">
                    <a:moveTo>
                      <a:pt x="0" y="503055"/>
                    </a:moveTo>
                    <a:cubicBezTo>
                      <a:pt x="0" y="166780"/>
                      <a:pt x="107980" y="0"/>
                      <a:pt x="444255" y="0"/>
                    </a:cubicBezTo>
                    <a:lnTo>
                      <a:pt x="3577282" y="0"/>
                    </a:lnTo>
                    <a:cubicBezTo>
                      <a:pt x="3913557" y="0"/>
                      <a:pt x="3998018" y="202055"/>
                      <a:pt x="3998018" y="538330"/>
                    </a:cubicBezTo>
                    <a:cubicBezTo>
                      <a:pt x="3994098" y="1381499"/>
                      <a:pt x="4001938" y="2295218"/>
                      <a:pt x="3998018" y="3138387"/>
                    </a:cubicBezTo>
                    <a:cubicBezTo>
                      <a:pt x="3998018" y="3474662"/>
                      <a:pt x="3984110" y="3653200"/>
                      <a:pt x="3647835" y="3653200"/>
                    </a:cubicBezTo>
                    <a:lnTo>
                      <a:pt x="479531" y="3653200"/>
                    </a:lnTo>
                    <a:cubicBezTo>
                      <a:pt x="143256" y="3653200"/>
                      <a:pt x="0" y="3556970"/>
                      <a:pt x="0" y="3220695"/>
                    </a:cubicBezTo>
                    <a:lnTo>
                      <a:pt x="0" y="503055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  <a:gs pos="21000">
                    <a:schemeClr val="accent2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9144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defRPr/>
                </a:pPr>
                <a:r>
                  <a:rPr lang="en-US" sz="1200" b="1" kern="0" dirty="0" smtClean="0">
                    <a:solidFill>
                      <a:srgbClr val="000000"/>
                    </a:solidFill>
                    <a:latin typeface="Avenir Black"/>
                    <a:cs typeface="Avenir Black"/>
                  </a:rPr>
                  <a:t>   App (iOS / Android)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180866" y="5055557"/>
                <a:ext cx="1501236" cy="1028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i="1">
                    <a:solidFill>
                      <a:srgbClr val="CC0000"/>
                    </a:solidFill>
                    <a:latin typeface="Avenir Black"/>
                    <a:cs typeface="Avenir Black"/>
                  </a:defRPr>
                </a:lvl1pPr>
              </a:lstStyle>
              <a:p>
                <a:r>
                  <a:rPr lang="en-US" sz="1200" dirty="0"/>
                  <a:t>Same code, multiple deployment paths</a:t>
                </a:r>
              </a:p>
            </p:txBody>
          </p:sp>
          <p:sp>
            <p:nvSpPr>
              <p:cNvPr id="13" name="Down Arrow 12"/>
              <p:cNvSpPr/>
              <p:nvPr/>
            </p:nvSpPr>
            <p:spPr bwMode="auto">
              <a:xfrm rot="18174653" flipV="1">
                <a:off x="4463516" y="4503657"/>
                <a:ext cx="191763" cy="734058"/>
              </a:xfrm>
              <a:prstGeom prst="downArrow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457200" eaLnBrk="0" fontAlgn="auto" hangingPunct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kern="0" dirty="0" smtClean="0">
                  <a:solidFill>
                    <a:prstClr val="white"/>
                  </a:solidFill>
                  <a:latin typeface="Avenir Black"/>
                  <a:cs typeface="Avenir Black"/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1309949" y="3609386"/>
              <a:ext cx="2902859" cy="40886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70000"/>
                </a:lnSpc>
                <a:spcBef>
                  <a:spcPts val="400"/>
                </a:spcBef>
              </a:pPr>
              <a:r>
                <a:rPr lang="en-US" sz="1050" kern="0" dirty="0">
                  <a:solidFill>
                    <a:srgbClr val="000000"/>
                  </a:solidFill>
                  <a:latin typeface="Avenir Black"/>
                  <a:cs typeface="Avenir Black"/>
                </a:rPr>
                <a:t>Phonegap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309949" y="4086933"/>
              <a:ext cx="2902859" cy="408862"/>
            </a:xfrm>
            <a:prstGeom prst="roundRect">
              <a:avLst/>
            </a:prstGeom>
            <a:solidFill>
              <a:srgbClr val="CC33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hangingPunct="0">
                <a:spcBef>
                  <a:spcPct val="20000"/>
                </a:spcBef>
                <a:buSzPct val="100000"/>
                <a:buFont typeface="Wingdings" pitchFamily="2" charset="2"/>
                <a:buNone/>
              </a:pPr>
              <a:r>
                <a:rPr lang="en-US" sz="1100" b="1" kern="0" dirty="0">
                  <a:solidFill>
                    <a:srgbClr val="FFFFFF"/>
                  </a:solidFill>
                  <a:latin typeface="Avenir Black"/>
                  <a:cs typeface="Avenir Black"/>
                </a:rPr>
                <a:t>Native OS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77175" y="1619712"/>
            <a:ext cx="2944046" cy="1913608"/>
          </a:xfrm>
          <a:prstGeom prst="roundRect">
            <a:avLst/>
          </a:prstGeom>
          <a:solidFill>
            <a:srgbClr val="CC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200" b="1" kern="0" dirty="0" err="1" smtClean="0">
                <a:solidFill>
                  <a:prstClr val="white"/>
                </a:solidFill>
                <a:latin typeface="Avenir Black"/>
                <a:cs typeface="Avenir Black"/>
              </a:rPr>
              <a:t>UIWebView</a:t>
            </a:r>
            <a:r>
              <a:rPr lang="en-US" sz="12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 (Browser)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533205" y="1250378"/>
            <a:ext cx="0" cy="3385569"/>
          </a:xfrm>
          <a:prstGeom prst="line">
            <a:avLst/>
          </a:prstGeom>
          <a:noFill/>
          <a:ln w="25400" cap="flat" cmpd="sng" algn="ctr">
            <a:solidFill>
              <a:srgbClr val="CC0000"/>
            </a:solidFill>
            <a:prstDash val="dash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6" name="Group 15"/>
          <p:cNvGrpSpPr/>
          <p:nvPr/>
        </p:nvGrpSpPr>
        <p:grpSpPr>
          <a:xfrm rot="5400000">
            <a:off x="4846497" y="2429523"/>
            <a:ext cx="397705" cy="1292672"/>
            <a:chOff x="1871681" y="3726059"/>
            <a:chExt cx="518995" cy="1750981"/>
          </a:xfrm>
        </p:grpSpPr>
        <p:sp>
          <p:nvSpPr>
            <p:cNvPr id="17" name="Down Arrow 16"/>
            <p:cNvSpPr/>
            <p:nvPr/>
          </p:nvSpPr>
          <p:spPr bwMode="auto">
            <a:xfrm flipV="1">
              <a:off x="2146599" y="3726059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18" name="Down Arrow 17"/>
            <p:cNvSpPr/>
            <p:nvPr/>
          </p:nvSpPr>
          <p:spPr bwMode="auto">
            <a:xfrm>
              <a:off x="1871681" y="3779028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</p:grpSp>
      <p:sp>
        <p:nvSpPr>
          <p:cNvPr id="19" name="Rounded Rectangle 18"/>
          <p:cNvSpPr/>
          <p:nvPr/>
        </p:nvSpPr>
        <p:spPr bwMode="auto">
          <a:xfrm>
            <a:off x="4358174" y="2737065"/>
            <a:ext cx="1253567" cy="162030"/>
          </a:xfrm>
          <a:prstGeom prst="round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Avenir Black"/>
                <a:cs typeface="Avenir Black"/>
              </a:rPr>
              <a:t>REST, etc</a:t>
            </a:r>
            <a:endParaRPr lang="en-US" sz="1050" b="1" kern="0" dirty="0">
              <a:solidFill>
                <a:prstClr val="black"/>
              </a:solidFill>
              <a:latin typeface="Avenir Black"/>
              <a:cs typeface="Avenir Black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522032" y="2115733"/>
            <a:ext cx="2546086" cy="616678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Client-side MV*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27741" y="2805820"/>
            <a:ext cx="1240377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DOM Helper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1522031" y="2805820"/>
            <a:ext cx="1240377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UI Library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1522031" y="3126982"/>
            <a:ext cx="1240377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Templates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2827741" y="3126982"/>
            <a:ext cx="1240377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Other Helpers</a:t>
            </a:r>
          </a:p>
        </p:txBody>
      </p:sp>
      <p:sp>
        <p:nvSpPr>
          <p:cNvPr id="25" name="Rounded Rectangle 24"/>
          <p:cNvSpPr/>
          <p:nvPr/>
        </p:nvSpPr>
        <p:spPr bwMode="auto">
          <a:xfrm rot="5400000">
            <a:off x="6513476" y="1524677"/>
            <a:ext cx="965588" cy="416991"/>
          </a:xfrm>
          <a:prstGeom prst="roundRect">
            <a:avLst/>
          </a:prstGeom>
          <a:solidFill>
            <a:srgbClr val="CC33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>
              <a:spcBef>
                <a:spcPct val="20000"/>
              </a:spcBef>
              <a:buSzPct val="100000"/>
              <a:buFont typeface="Wingdings" pitchFamily="2" charset="2"/>
              <a:buNone/>
            </a:pPr>
            <a:r>
              <a:rPr lang="en-US" sz="1100" b="1" kern="0" dirty="0">
                <a:solidFill>
                  <a:srgbClr val="FFFFFF"/>
                </a:solidFill>
                <a:latin typeface="Avenir Black"/>
                <a:cs typeface="Avenir Black"/>
              </a:rPr>
              <a:t>CMS</a:t>
            </a:r>
          </a:p>
        </p:txBody>
      </p:sp>
      <p:sp>
        <p:nvSpPr>
          <p:cNvPr id="26" name="Rounded Rectangle 25"/>
          <p:cNvSpPr/>
          <p:nvPr/>
        </p:nvSpPr>
        <p:spPr bwMode="auto">
          <a:xfrm rot="5400000">
            <a:off x="4317419" y="2747755"/>
            <a:ext cx="3411746" cy="4169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API Layer</a:t>
            </a:r>
          </a:p>
        </p:txBody>
      </p:sp>
      <p:sp>
        <p:nvSpPr>
          <p:cNvPr id="27" name="Rounded Rectangle 26"/>
          <p:cNvSpPr/>
          <p:nvPr/>
        </p:nvSpPr>
        <p:spPr bwMode="auto">
          <a:xfrm rot="5400000">
            <a:off x="5805378" y="3262735"/>
            <a:ext cx="2381785" cy="416991"/>
          </a:xfrm>
          <a:prstGeom prst="roundRect">
            <a:avLst/>
          </a:prstGeom>
          <a:solidFill>
            <a:srgbClr val="CC33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Avenir Black"/>
                <a:cs typeface="Avenir Black"/>
              </a:rPr>
              <a:t>Enterprise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 Services</a:t>
            </a: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5915885" y="2608758"/>
            <a:ext cx="3411746" cy="69498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lack"/>
                <a:cs typeface="Avenir Black"/>
              </a:rPr>
              <a:t>Back End Systems of Record</a:t>
            </a:r>
          </a:p>
        </p:txBody>
      </p:sp>
      <p:sp>
        <p:nvSpPr>
          <p:cNvPr id="29" name="Rounded Rectangle 28"/>
          <p:cNvSpPr/>
          <p:nvPr/>
        </p:nvSpPr>
        <p:spPr bwMode="auto">
          <a:xfrm rot="5400000">
            <a:off x="4803909" y="2747755"/>
            <a:ext cx="3411746" cy="416991"/>
          </a:xfrm>
          <a:prstGeom prst="roundRect">
            <a:avLst/>
          </a:prstGeom>
          <a:solidFill>
            <a:srgbClr val="9A0E2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Security Authorization, Validation, and Enforcement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06176"/>
            <a:ext cx="9158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i="1">
                <a:solidFill>
                  <a:srgbClr val="CC0000"/>
                </a:solidFill>
                <a:latin typeface="Avenir Black"/>
                <a:cs typeface="Avenir Black"/>
              </a:defRPr>
            </a:lvl1pPr>
          </a:lstStyle>
          <a:p>
            <a:r>
              <a:rPr lang="en-US" sz="1400" dirty="0">
                <a:solidFill>
                  <a:srgbClr val="E46C09"/>
                </a:solidFill>
                <a:latin typeface="Avenir Next Regular"/>
                <a:cs typeface="Avenir Next Regular"/>
              </a:rPr>
              <a:t>A modern cross-platform architecture </a:t>
            </a:r>
            <a:r>
              <a:rPr lang="en-US" sz="1400" dirty="0" smtClean="0">
                <a:solidFill>
                  <a:srgbClr val="E46C09"/>
                </a:solidFill>
                <a:latin typeface="Avenir Next Regular"/>
                <a:cs typeface="Avenir Next Regular"/>
              </a:rPr>
              <a:t>can decouple </a:t>
            </a:r>
            <a:r>
              <a:rPr lang="en-US" sz="1400" dirty="0">
                <a:solidFill>
                  <a:srgbClr val="E46C09"/>
                </a:solidFill>
                <a:latin typeface="Avenir Next Regular"/>
                <a:cs typeface="Avenir Next Regular"/>
              </a:rPr>
              <a:t>itself from the server completely, and only </a:t>
            </a:r>
            <a:r>
              <a:rPr lang="en-US" sz="1400" dirty="0" smtClean="0">
                <a:solidFill>
                  <a:srgbClr val="E46C09"/>
                </a:solidFill>
                <a:latin typeface="Avenir Next Regular"/>
                <a:cs typeface="Avenir Next Regular"/>
              </a:rPr>
              <a:t>rely </a:t>
            </a:r>
            <a:r>
              <a:rPr lang="en-US" sz="1400" dirty="0">
                <a:solidFill>
                  <a:srgbClr val="E46C09"/>
                </a:solidFill>
                <a:latin typeface="Avenir Next Regular"/>
                <a:cs typeface="Avenir Next Regular"/>
              </a:rPr>
              <a:t>on data from the server via an </a:t>
            </a:r>
            <a:r>
              <a:rPr lang="en-US" sz="1400" dirty="0" smtClean="0">
                <a:solidFill>
                  <a:srgbClr val="E46C09"/>
                </a:solidFill>
                <a:latin typeface="Avenir Next Regular"/>
                <a:cs typeface="Avenir Next Regular"/>
              </a:rPr>
              <a:t>API</a:t>
            </a:r>
            <a:endParaRPr lang="en-US" sz="1400" dirty="0">
              <a:solidFill>
                <a:srgbClr val="E46C09"/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263610" y="111244"/>
            <a:ext cx="482832" cy="482832"/>
            <a:chOff x="5177116" y="3793065"/>
            <a:chExt cx="321235" cy="321235"/>
          </a:xfrm>
        </p:grpSpPr>
        <p:sp>
          <p:nvSpPr>
            <p:cNvPr id="32" name="Oval 31"/>
            <p:cNvSpPr/>
            <p:nvPr/>
          </p:nvSpPr>
          <p:spPr>
            <a:xfrm>
              <a:off x="5177116" y="3793065"/>
              <a:ext cx="321235" cy="321235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355" y="3882718"/>
              <a:ext cx="200297" cy="151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9039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99" y="101204"/>
            <a:ext cx="8944526" cy="5049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46C09"/>
                </a:solidFill>
              </a:rPr>
              <a:t>Client/API Architecture – Client + Presentation APIs</a:t>
            </a:r>
            <a:endParaRPr lang="en-US" dirty="0">
              <a:solidFill>
                <a:srgbClr val="E46C0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400"/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E3CF6C0-23A2-0245-B644-16D86A3C75FF}" type="slidenum">
              <a:rPr lang="en-US" smtClean="0"/>
              <a:pPr defTabSz="914400"/>
              <a:t>9</a:t>
            </a:fld>
            <a:endParaRPr lang="en-US"/>
          </a:p>
        </p:txBody>
      </p:sp>
      <p:sp>
        <p:nvSpPr>
          <p:cNvPr id="6" name="Rounded Rectangle 78"/>
          <p:cNvSpPr/>
          <p:nvPr/>
        </p:nvSpPr>
        <p:spPr>
          <a:xfrm>
            <a:off x="657525" y="1681602"/>
            <a:ext cx="3133727" cy="2458690"/>
          </a:xfrm>
          <a:custGeom>
            <a:avLst/>
            <a:gdLst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4009777 w 4009777"/>
              <a:gd name="connsiteY4" fmla="*/ 3044321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044321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4009777 w 4009777"/>
              <a:gd name="connsiteY4" fmla="*/ 3044321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400898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608879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608879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608879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608879 h 3653200"/>
              <a:gd name="connsiteX0" fmla="*/ 0 w 4009777"/>
              <a:gd name="connsiteY0" fmla="*/ 420747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420747 h 3653200"/>
              <a:gd name="connsiteX0" fmla="*/ 0 w 4009777"/>
              <a:gd name="connsiteY0" fmla="*/ 503055 h 3653200"/>
              <a:gd name="connsiteX1" fmla="*/ 444255 w 4009777"/>
              <a:gd name="connsiteY1" fmla="*/ 0 h 3653200"/>
              <a:gd name="connsiteX2" fmla="*/ 3400898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503055 h 3653200"/>
              <a:gd name="connsiteX0" fmla="*/ 0 w 4009777"/>
              <a:gd name="connsiteY0" fmla="*/ 503055 h 3653200"/>
              <a:gd name="connsiteX1" fmla="*/ 444255 w 4009777"/>
              <a:gd name="connsiteY1" fmla="*/ 0 h 3653200"/>
              <a:gd name="connsiteX2" fmla="*/ 3577282 w 4009777"/>
              <a:gd name="connsiteY2" fmla="*/ 0 h 3653200"/>
              <a:gd name="connsiteX3" fmla="*/ 4009777 w 4009777"/>
              <a:gd name="connsiteY3" fmla="*/ 608879 h 3653200"/>
              <a:gd name="connsiteX4" fmla="*/ 3998018 w 4009777"/>
              <a:gd name="connsiteY4" fmla="*/ 3138387 h 3653200"/>
              <a:gd name="connsiteX5" fmla="*/ 3647835 w 4009777"/>
              <a:gd name="connsiteY5" fmla="*/ 3653200 h 3653200"/>
              <a:gd name="connsiteX6" fmla="*/ 479531 w 4009777"/>
              <a:gd name="connsiteY6" fmla="*/ 3653200 h 3653200"/>
              <a:gd name="connsiteX7" fmla="*/ 0 w 4009777"/>
              <a:gd name="connsiteY7" fmla="*/ 3220695 h 3653200"/>
              <a:gd name="connsiteX8" fmla="*/ 0 w 4009777"/>
              <a:gd name="connsiteY8" fmla="*/ 503055 h 3653200"/>
              <a:gd name="connsiteX0" fmla="*/ 0 w 3999149"/>
              <a:gd name="connsiteY0" fmla="*/ 503055 h 3653200"/>
              <a:gd name="connsiteX1" fmla="*/ 444255 w 3999149"/>
              <a:gd name="connsiteY1" fmla="*/ 0 h 3653200"/>
              <a:gd name="connsiteX2" fmla="*/ 3577282 w 3999149"/>
              <a:gd name="connsiteY2" fmla="*/ 0 h 3653200"/>
              <a:gd name="connsiteX3" fmla="*/ 3998018 w 3999149"/>
              <a:gd name="connsiteY3" fmla="*/ 538330 h 3653200"/>
              <a:gd name="connsiteX4" fmla="*/ 3998018 w 3999149"/>
              <a:gd name="connsiteY4" fmla="*/ 3138387 h 3653200"/>
              <a:gd name="connsiteX5" fmla="*/ 3647835 w 3999149"/>
              <a:gd name="connsiteY5" fmla="*/ 3653200 h 3653200"/>
              <a:gd name="connsiteX6" fmla="*/ 479531 w 3999149"/>
              <a:gd name="connsiteY6" fmla="*/ 3653200 h 3653200"/>
              <a:gd name="connsiteX7" fmla="*/ 0 w 3999149"/>
              <a:gd name="connsiteY7" fmla="*/ 3220695 h 3653200"/>
              <a:gd name="connsiteX8" fmla="*/ 0 w 3999149"/>
              <a:gd name="connsiteY8" fmla="*/ 503055 h 36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9149" h="3653200">
                <a:moveTo>
                  <a:pt x="0" y="503055"/>
                </a:moveTo>
                <a:cubicBezTo>
                  <a:pt x="0" y="166780"/>
                  <a:pt x="107980" y="0"/>
                  <a:pt x="444255" y="0"/>
                </a:cubicBezTo>
                <a:lnTo>
                  <a:pt x="3577282" y="0"/>
                </a:lnTo>
                <a:cubicBezTo>
                  <a:pt x="3913557" y="0"/>
                  <a:pt x="3998018" y="202055"/>
                  <a:pt x="3998018" y="538330"/>
                </a:cubicBezTo>
                <a:cubicBezTo>
                  <a:pt x="3994098" y="1381499"/>
                  <a:pt x="4001938" y="2295218"/>
                  <a:pt x="3998018" y="3138387"/>
                </a:cubicBezTo>
                <a:cubicBezTo>
                  <a:pt x="3998018" y="3474662"/>
                  <a:pt x="3984110" y="3653200"/>
                  <a:pt x="3647835" y="3653200"/>
                </a:cubicBezTo>
                <a:lnTo>
                  <a:pt x="479531" y="3653200"/>
                </a:lnTo>
                <a:cubicBezTo>
                  <a:pt x="143256" y="3653200"/>
                  <a:pt x="0" y="3556970"/>
                  <a:pt x="0" y="3220695"/>
                </a:cubicBezTo>
                <a:lnTo>
                  <a:pt x="0" y="503055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  <a:gs pos="21000">
                <a:schemeClr val="bg1">
                  <a:lumMod val="85000"/>
                </a:schemeClr>
              </a:gs>
            </a:gsLst>
            <a:lin ang="16200000" scaled="0"/>
          </a:gra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1200" b="1" kern="0" dirty="0" smtClean="0">
                <a:solidFill>
                  <a:srgbClr val="000000"/>
                </a:solidFill>
                <a:latin typeface="Avenir Black"/>
                <a:cs typeface="Avenir Black"/>
              </a:rPr>
              <a:t>   Web Server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9155" y="2077004"/>
            <a:ext cx="2944046" cy="1913608"/>
          </a:xfrm>
          <a:prstGeom prst="roundRect">
            <a:avLst/>
          </a:prstGeom>
          <a:solidFill>
            <a:srgbClr val="CC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vert="horz" wrap="square" lIns="91440" tIns="9144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Browser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196900" y="1236398"/>
            <a:ext cx="0" cy="3385569"/>
          </a:xfrm>
          <a:prstGeom prst="line">
            <a:avLst/>
          </a:prstGeom>
          <a:noFill/>
          <a:ln w="25400" cap="flat" cmpd="sng" algn="ctr">
            <a:solidFill>
              <a:srgbClr val="CC0000"/>
            </a:solidFill>
            <a:prstDash val="dash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6" name="Group 15"/>
          <p:cNvGrpSpPr/>
          <p:nvPr/>
        </p:nvGrpSpPr>
        <p:grpSpPr>
          <a:xfrm rot="5400000">
            <a:off x="4102419" y="2635582"/>
            <a:ext cx="397705" cy="880557"/>
            <a:chOff x="1871681" y="3726059"/>
            <a:chExt cx="518995" cy="1750981"/>
          </a:xfrm>
        </p:grpSpPr>
        <p:sp>
          <p:nvSpPr>
            <p:cNvPr id="17" name="Down Arrow 16"/>
            <p:cNvSpPr/>
            <p:nvPr/>
          </p:nvSpPr>
          <p:spPr bwMode="auto">
            <a:xfrm flipV="1">
              <a:off x="2146599" y="3726059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18" name="Down Arrow 17"/>
            <p:cNvSpPr/>
            <p:nvPr/>
          </p:nvSpPr>
          <p:spPr bwMode="auto">
            <a:xfrm>
              <a:off x="1871681" y="3779028"/>
              <a:ext cx="244077" cy="1698012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endParaRPr>
            </a:p>
          </p:txBody>
        </p:sp>
      </p:grpSp>
      <p:sp>
        <p:nvSpPr>
          <p:cNvPr id="19" name="Rounded Rectangle 18"/>
          <p:cNvSpPr/>
          <p:nvPr/>
        </p:nvSpPr>
        <p:spPr bwMode="auto">
          <a:xfrm>
            <a:off x="3820155" y="2737065"/>
            <a:ext cx="821612" cy="162030"/>
          </a:xfrm>
          <a:prstGeom prst="round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Avenir Black"/>
                <a:cs typeface="Avenir Black"/>
              </a:rPr>
              <a:t>REST, etc</a:t>
            </a:r>
            <a:endParaRPr lang="en-US" sz="1050" b="1" kern="0" dirty="0">
              <a:solidFill>
                <a:prstClr val="black"/>
              </a:solidFill>
              <a:latin typeface="Avenir Black"/>
              <a:cs typeface="Avenir Black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984012" y="2573025"/>
            <a:ext cx="2546086" cy="616678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Client-side MV*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89721" y="3263112"/>
            <a:ext cx="1240377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DOM Helper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84011" y="3263112"/>
            <a:ext cx="1240377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UI Library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984011" y="3584274"/>
            <a:ext cx="1240377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Templates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2289721" y="3584274"/>
            <a:ext cx="1240377" cy="268245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Avenir Black"/>
                <a:cs typeface="Avenir Black"/>
              </a:rPr>
              <a:t>Other Helpers</a:t>
            </a:r>
          </a:p>
        </p:txBody>
      </p:sp>
      <p:sp>
        <p:nvSpPr>
          <p:cNvPr id="25" name="Rounded Rectangle 24"/>
          <p:cNvSpPr/>
          <p:nvPr/>
        </p:nvSpPr>
        <p:spPr bwMode="auto">
          <a:xfrm rot="5400000">
            <a:off x="7110012" y="1524677"/>
            <a:ext cx="965588" cy="416991"/>
          </a:xfrm>
          <a:prstGeom prst="roundRect">
            <a:avLst/>
          </a:prstGeom>
          <a:solidFill>
            <a:srgbClr val="CC33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>
              <a:spcBef>
                <a:spcPct val="20000"/>
              </a:spcBef>
              <a:buSzPct val="100000"/>
              <a:buFont typeface="Wingdings" pitchFamily="2" charset="2"/>
              <a:buNone/>
            </a:pPr>
            <a:r>
              <a:rPr lang="en-US" sz="1100" b="1" kern="0" dirty="0">
                <a:solidFill>
                  <a:srgbClr val="FFFFFF"/>
                </a:solidFill>
                <a:latin typeface="Avenir Black"/>
                <a:cs typeface="Avenir Black"/>
              </a:rPr>
              <a:t>CMS</a:t>
            </a:r>
          </a:p>
        </p:txBody>
      </p:sp>
      <p:sp>
        <p:nvSpPr>
          <p:cNvPr id="26" name="Rounded Rectangle 25"/>
          <p:cNvSpPr/>
          <p:nvPr/>
        </p:nvSpPr>
        <p:spPr bwMode="auto">
          <a:xfrm rot="5400000">
            <a:off x="3272028" y="2747756"/>
            <a:ext cx="3411746" cy="4169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API Layer</a:t>
            </a:r>
          </a:p>
        </p:txBody>
      </p:sp>
      <p:sp>
        <p:nvSpPr>
          <p:cNvPr id="27" name="Rounded Rectangle 26"/>
          <p:cNvSpPr/>
          <p:nvPr/>
        </p:nvSpPr>
        <p:spPr bwMode="auto">
          <a:xfrm rot="5400000">
            <a:off x="6401914" y="3262735"/>
            <a:ext cx="2381785" cy="416991"/>
          </a:xfrm>
          <a:prstGeom prst="roundRect">
            <a:avLst/>
          </a:prstGeom>
          <a:solidFill>
            <a:srgbClr val="CC33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Avenir Black"/>
                <a:cs typeface="Avenir Black"/>
              </a:rPr>
              <a:t>Enterprise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 Services</a:t>
            </a: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512421" y="2608758"/>
            <a:ext cx="3411746" cy="69498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lack"/>
                <a:cs typeface="Avenir Black"/>
              </a:rPr>
              <a:t>Back End Systems of Record</a:t>
            </a:r>
          </a:p>
        </p:txBody>
      </p:sp>
      <p:sp>
        <p:nvSpPr>
          <p:cNvPr id="29" name="Rounded Rectangle 28"/>
          <p:cNvSpPr/>
          <p:nvPr/>
        </p:nvSpPr>
        <p:spPr bwMode="auto">
          <a:xfrm rot="5400000">
            <a:off x="5400445" y="2747755"/>
            <a:ext cx="3411746" cy="416991"/>
          </a:xfrm>
          <a:prstGeom prst="roundRect">
            <a:avLst/>
          </a:prstGeom>
          <a:solidFill>
            <a:srgbClr val="9A0E2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Security Authorization, Validation, and Enforcement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606176"/>
            <a:ext cx="915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i="1">
                <a:solidFill>
                  <a:srgbClr val="CC0000"/>
                </a:solidFill>
                <a:latin typeface="Avenir Black"/>
                <a:cs typeface="Avenir Black"/>
              </a:defRPr>
            </a:lvl1pPr>
          </a:lstStyle>
          <a:p>
            <a:r>
              <a:rPr lang="en-US" sz="1200" dirty="0">
                <a:solidFill>
                  <a:srgbClr val="E46C09"/>
                </a:solidFill>
                <a:latin typeface="Arial"/>
                <a:cs typeface="Arial"/>
              </a:rPr>
              <a:t>A modern cross-platform architecture </a:t>
            </a:r>
            <a:r>
              <a:rPr lang="en-US" sz="1200" dirty="0" smtClean="0">
                <a:solidFill>
                  <a:srgbClr val="E46C09"/>
                </a:solidFill>
                <a:latin typeface="Arial"/>
                <a:cs typeface="Arial"/>
              </a:rPr>
              <a:t>can also utilize a lightweight Web API layer (often written in node.js) to handle complex tasks on the server side  </a:t>
            </a:r>
            <a:endParaRPr lang="en-US" sz="1200" dirty="0">
              <a:solidFill>
                <a:srgbClr val="E46C09"/>
              </a:solidFill>
              <a:latin typeface="Arial"/>
              <a:cs typeface="Arial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255893" y="1236400"/>
            <a:ext cx="1605643" cy="2519171"/>
            <a:chOff x="5793913" y="1236400"/>
            <a:chExt cx="1605643" cy="2519171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5793913" y="1236400"/>
              <a:ext cx="1605643" cy="2519171"/>
            </a:xfrm>
            <a:prstGeom prst="roundRect">
              <a:avLst/>
            </a:prstGeom>
            <a:solidFill>
              <a:srgbClr val="9A0E2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lack"/>
                  <a:cs typeface="Avenir Black"/>
                </a:rPr>
                <a:t>Presentation API Layer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5989939" y="1681604"/>
              <a:ext cx="1240377" cy="268245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Avenir Black"/>
                  <a:cs typeface="Avenir Black"/>
                </a:rPr>
                <a:t>Templates</a:t>
              </a:r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5999010" y="2024730"/>
              <a:ext cx="1240377" cy="268245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Avenir Black"/>
                  <a:cs typeface="Avenir Black"/>
                </a:rPr>
                <a:t>Orchestration</a:t>
              </a: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991753" y="2710982"/>
              <a:ext cx="1240377" cy="268245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venir Black"/>
                  <a:cs typeface="Avenir Black"/>
                </a:rPr>
                <a:t>Execution Services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5993567" y="2367856"/>
              <a:ext cx="1240377" cy="268245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b="1" kern="0" dirty="0" smtClean="0">
                  <a:solidFill>
                    <a:prstClr val="white"/>
                  </a:solidFill>
                  <a:latin typeface="Avenir Black"/>
                  <a:cs typeface="Avenir Black"/>
                </a:rPr>
                <a:t>UI-Specific Endpoints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95381" y="3054108"/>
              <a:ext cx="1240377" cy="268245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venir Black"/>
                  <a:cs typeface="Avenir Black"/>
                </a:rPr>
                <a:t>Content Services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97195" y="3397236"/>
              <a:ext cx="1240377" cy="268245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  <a:latin typeface="Avenir Black"/>
                  <a:cs typeface="Avenir Black"/>
                </a:rPr>
                <a:t>etc</a:t>
              </a:r>
            </a:p>
          </p:txBody>
        </p:sp>
      </p:grpSp>
      <p:sp>
        <p:nvSpPr>
          <p:cNvPr id="40" name="Rounded Rectangle 39"/>
          <p:cNvSpPr/>
          <p:nvPr/>
        </p:nvSpPr>
        <p:spPr bwMode="auto">
          <a:xfrm>
            <a:off x="5255893" y="3806878"/>
            <a:ext cx="1605643" cy="367467"/>
          </a:xfrm>
          <a:prstGeom prst="roundRect">
            <a:avLst/>
          </a:prstGeom>
          <a:solidFill>
            <a:srgbClr val="CC00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Response Caching</a:t>
            </a:r>
          </a:p>
        </p:txBody>
      </p:sp>
      <p:sp>
        <p:nvSpPr>
          <p:cNvPr id="41" name="Rounded Rectangle 40"/>
          <p:cNvSpPr/>
          <p:nvPr/>
        </p:nvSpPr>
        <p:spPr bwMode="auto">
          <a:xfrm>
            <a:off x="5255893" y="4254500"/>
            <a:ext cx="1605643" cy="367467"/>
          </a:xfrm>
          <a:prstGeom prst="roundRect">
            <a:avLst/>
          </a:prstGeom>
          <a:solidFill>
            <a:srgbClr val="CC00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cs typeface="Avenir Black"/>
              </a:rPr>
              <a:t>Load Balancing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8280941" y="119876"/>
            <a:ext cx="482832" cy="482832"/>
            <a:chOff x="5177116" y="3793065"/>
            <a:chExt cx="321235" cy="321235"/>
          </a:xfrm>
        </p:grpSpPr>
        <p:sp>
          <p:nvSpPr>
            <p:cNvPr id="43" name="Oval 42"/>
            <p:cNvSpPr/>
            <p:nvPr/>
          </p:nvSpPr>
          <p:spPr>
            <a:xfrm>
              <a:off x="5177116" y="3793065"/>
              <a:ext cx="321235" cy="321235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355" y="3882718"/>
              <a:ext cx="200297" cy="151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8938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5"/>
  <p:tag name="ACCENTFARBEEXIST" val="0"/>
  <p:tag name="VERSION" val="V8.0"/>
  <p:tag name="VORLAGE" val="QPT_Molecules"/>
  <p:tag name="GROESSE" val="Standar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3SHjmdDEUSIAWbJc4qG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BWvd8nkUWd83gmjpc2MA"/>
</p:tagLst>
</file>

<file path=ppt/theme/theme1.xml><?xml version="1.0" encoding="utf-8"?>
<a:theme xmlns:a="http://schemas.openxmlformats.org/drawingml/2006/main" name="1_AOWP Master">
  <a:themeElements>
    <a:clrScheme name="Custom 3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CA2F31"/>
      </a:accent1>
      <a:accent2>
        <a:srgbClr val="000000"/>
      </a:accent2>
      <a:accent3>
        <a:srgbClr val="666666"/>
      </a:accent3>
      <a:accent4>
        <a:srgbClr val="FF0000"/>
      </a:accent4>
      <a:accent5>
        <a:srgbClr val="FF6666"/>
      </a:accent5>
      <a:accent6>
        <a:srgbClr val="F3F3F3"/>
      </a:accent6>
      <a:hlink>
        <a:srgbClr val="BA1C29"/>
      </a:hlink>
      <a:folHlink>
        <a:srgbClr val="8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AOWP Alternat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CA2F31"/>
      </a:accent1>
      <a:accent2>
        <a:srgbClr val="000000"/>
      </a:accent2>
      <a:accent3>
        <a:srgbClr val="666666"/>
      </a:accent3>
      <a:accent4>
        <a:srgbClr val="8064A2"/>
      </a:accent4>
      <a:accent5>
        <a:srgbClr val="4BACC6"/>
      </a:accent5>
      <a:accent6>
        <a:srgbClr val="F3F3F3"/>
      </a:accent6>
      <a:hlink>
        <a:srgbClr val="BA1C29"/>
      </a:hlink>
      <a:folHlink>
        <a:srgbClr val="8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B8E9F4211BF2469ED759AE99D5288D" ma:contentTypeVersion="0" ma:contentTypeDescription="Create a new document." ma:contentTypeScope="" ma:versionID="638ae30c812afcf1778f063b1fc2e57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263F07-070F-4AFC-BA56-3A975C43E3E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A0B0A15-D2C4-411A-B12C-1F273CE2C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5859FD-712D-47B2-867A-A15DC6D35B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AOWP 16x9.potx</Template>
  <TotalTime>20417</TotalTime>
  <Words>5455</Words>
  <Application>Microsoft Macintosh PowerPoint</Application>
  <PresentationFormat>On-screen Show (16:9)</PresentationFormat>
  <Paragraphs>900</Paragraphs>
  <Slides>55</Slides>
  <Notes>7</Notes>
  <HiddenSlides>4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1_AOWP Master</vt:lpstr>
      <vt:lpstr>1_AOWP Alternate</vt:lpstr>
      <vt:lpstr>Executive Overview</vt:lpstr>
      <vt:lpstr>The Problem</vt:lpstr>
      <vt:lpstr>The Opportunity</vt:lpstr>
      <vt:lpstr>The Solution</vt:lpstr>
      <vt:lpstr>New Architecture for New Class of Apps: Client/API</vt:lpstr>
      <vt:lpstr>Solution Component - JavaScript-Powered Clients</vt:lpstr>
      <vt:lpstr>Solution Component - APIs</vt:lpstr>
      <vt:lpstr>Client/API Architecture – Web Client / Hybrid Mobile </vt:lpstr>
      <vt:lpstr>Client/API Architecture – Client + Presentation APIs</vt:lpstr>
      <vt:lpstr>Client/API Architecture – Isomorphic JavaScript</vt:lpstr>
      <vt:lpstr>Client/API Architecture - DevOps</vt:lpstr>
      <vt:lpstr>Responsive Design Evolved</vt:lpstr>
      <vt:lpstr>Understanding Lightweight Architecture</vt:lpstr>
      <vt:lpstr>Why these changes?</vt:lpstr>
      <vt:lpstr>Why would I make such a radical shift?</vt:lpstr>
      <vt:lpstr>Technical Challenges</vt:lpstr>
      <vt:lpstr>JavaScript is an Ecosystem, not a Framework</vt:lpstr>
      <vt:lpstr>What problems remain – Why Accenture?</vt:lpstr>
      <vt:lpstr>Accenture Open Web Platform</vt:lpstr>
      <vt:lpstr>PowerPoint Presentation</vt:lpstr>
      <vt:lpstr>Architect</vt:lpstr>
      <vt:lpstr>Sample Client/API Reference Architecture with Angular.js</vt:lpstr>
      <vt:lpstr>Reference Architecture in Action</vt:lpstr>
      <vt:lpstr>Build - Assets</vt:lpstr>
      <vt:lpstr>Build - Technology</vt:lpstr>
      <vt:lpstr>Deliver - Methodology</vt:lpstr>
      <vt:lpstr>Deliver – Everyone is Agile </vt:lpstr>
      <vt:lpstr>DevOps - Technology</vt:lpstr>
      <vt:lpstr>DevOps - Methodology</vt:lpstr>
      <vt:lpstr>Deliver - Test Automation</vt:lpstr>
      <vt:lpstr>Deliver – Test Driven Development</vt:lpstr>
      <vt:lpstr>AOWP Academy</vt:lpstr>
      <vt:lpstr>More Information</vt:lpstr>
      <vt:lpstr>Selected CREDENTIALS</vt:lpstr>
      <vt:lpstr>Telecom Site Re-Architecture &amp; Re-Platform</vt:lpstr>
      <vt:lpstr>Telecom Site Re-Architecture &amp; Re-Platform</vt:lpstr>
      <vt:lpstr>Cross-Channel Digital Convergence</vt:lpstr>
      <vt:lpstr>Cross-Channel Digital Convergence</vt:lpstr>
      <vt:lpstr>User Interface Reference Architecture</vt:lpstr>
      <vt:lpstr>User Interface Reference Architecture</vt:lpstr>
      <vt:lpstr>Case Management Software</vt:lpstr>
      <vt:lpstr>Case Management Software</vt:lpstr>
      <vt:lpstr>User Experience and UI Architecture Strategic Program</vt:lpstr>
      <vt:lpstr>PowerPoint Presentation</vt:lpstr>
      <vt:lpstr>Ashoka Data Platform</vt:lpstr>
      <vt:lpstr>Ashoka Data Platform</vt:lpstr>
      <vt:lpstr>Appendix 1: Lightweight Architecture at Accenture</vt:lpstr>
      <vt:lpstr>Lightweight Architecture at Accenture - Practice</vt:lpstr>
      <vt:lpstr>Other Accenture Open Platforms</vt:lpstr>
      <vt:lpstr>Lightweight Architecture at Accenture - Capability</vt:lpstr>
      <vt:lpstr>Appendix 2: Technology</vt:lpstr>
      <vt:lpstr>AOWP Technology Overview</vt:lpstr>
      <vt:lpstr>Technologies – MV*</vt:lpstr>
      <vt:lpstr>Technologies – Developer Productivity</vt:lpstr>
      <vt:lpstr>Technology - Testing</vt:lpstr>
    </vt:vector>
  </TitlesOfParts>
  <Manager>sven.g.loberg</Manager>
  <Company>Accenture, LLP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Innovation Project Credentials</dc:title>
  <dc:subject>credentials</dc:subject>
  <dc:creator>e.j.garcia</dc:creator>
  <cp:keywords>credentials, aowp, technology, ata, projects</cp:keywords>
  <dc:description/>
  <cp:lastModifiedBy>Matthew Lancaster</cp:lastModifiedBy>
  <cp:revision>273</cp:revision>
  <dcterms:created xsi:type="dcterms:W3CDTF">2014-06-10T09:29:15Z</dcterms:created>
  <dcterms:modified xsi:type="dcterms:W3CDTF">2015-01-12T16:57:12Z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0x01010062B8E9F4211BF2469ED759AE99D5288D</vt:lpwstr>
  </property>
  <property fmtid="{D5CDD505-2E9C-101B-9397-08002B2CF9AE}" pid="3" name="TaxKeyword">
    <vt:lpwstr>10;#ata|0e2709c2-b457-432a-935c-013091784ada;#9;#projects|1d591765-fbfa-43f1-8591-6846bf0ae2ec;#8;#technology|4db5d0f9-bc4a-4f9f-907e-5a57fab7d390;#7;#credentials|99e6bb51-2982-4044-9d69-b67ce022a66a;#4;#AOWP|8d9d0a5f-1411-44cf-90bd-600ff7f197db</vt:lpwstr>
  </property>
  <property fmtid="{D5CDD505-2E9C-101B-9397-08002B2CF9AE}" pid="4" name="Order">
    <vt:r8>1400</vt:r8>
  </property>
  <property fmtid="{D5CDD505-2E9C-101B-9397-08002B2CF9AE}" pid="5" name="TemplateUrl">
    <vt:lpwstr/>
  </property>
  <property fmtid="{D5CDD505-2E9C-101B-9397-08002B2CF9AE}" pid="6" name="_CopySource">
    <vt:lpwstr>https://kxsites.accenture.com/groups/aowp/Credentials/New Consolidated Credentials.pptx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